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08" r:id="rId2"/>
  </p:sldMasterIdLst>
  <p:sldIdLst>
    <p:sldId id="257" r:id="rId3"/>
    <p:sldId id="256" r:id="rId4"/>
    <p:sldId id="439" r:id="rId5"/>
    <p:sldId id="440" r:id="rId6"/>
    <p:sldId id="441" r:id="rId7"/>
    <p:sldId id="442" r:id="rId8"/>
    <p:sldId id="444" r:id="rId9"/>
    <p:sldId id="403" r:id="rId10"/>
    <p:sldId id="397" r:id="rId11"/>
    <p:sldId id="399" r:id="rId12"/>
    <p:sldId id="404" r:id="rId13"/>
    <p:sldId id="438" r:id="rId14"/>
    <p:sldId id="354" r:id="rId15"/>
    <p:sldId id="301" r:id="rId16"/>
    <p:sldId id="378" r:id="rId17"/>
    <p:sldId id="379" r:id="rId18"/>
    <p:sldId id="427" r:id="rId19"/>
    <p:sldId id="426" r:id="rId20"/>
    <p:sldId id="429" r:id="rId21"/>
    <p:sldId id="431" r:id="rId22"/>
    <p:sldId id="433" r:id="rId23"/>
    <p:sldId id="434" r:id="rId24"/>
    <p:sldId id="435" r:id="rId25"/>
    <p:sldId id="436" r:id="rId26"/>
    <p:sldId id="353" r:id="rId27"/>
    <p:sldId id="351" r:id="rId28"/>
    <p:sldId id="416" r:id="rId29"/>
    <p:sldId id="420" r:id="rId30"/>
    <p:sldId id="422" r:id="rId31"/>
    <p:sldId id="391"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5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9D67E1-B2FB-4D29-9F3A-0FCE35AAC678}" type="doc">
      <dgm:prSet loTypeId="urn:microsoft.com/office/officeart/2005/8/layout/vList2" loCatId="list" qsTypeId="urn:microsoft.com/office/officeart/2005/8/quickstyle/simple3" qsCatId="simple" csTypeId="urn:microsoft.com/office/officeart/2005/8/colors/colorful4" csCatId="colorful" phldr="1"/>
      <dgm:spPr/>
      <dgm:t>
        <a:bodyPr/>
        <a:lstStyle/>
        <a:p>
          <a:endParaRPr lang="sr-Latn-RS"/>
        </a:p>
      </dgm:t>
    </dgm:pt>
    <dgm:pt modelId="{D8DEB0D0-4293-4392-9EF1-1FD626496A9E}">
      <dgm:prSet/>
      <dgm:spPr>
        <a:solidFill>
          <a:schemeClr val="tx1"/>
        </a:solidFill>
      </dgm:spPr>
      <dgm:t>
        <a:bodyPr/>
        <a:lstStyle/>
        <a:p>
          <a:r>
            <a:rPr lang="ru-RU" b="1" dirty="0"/>
            <a:t>Трговина људима је врбовање, превожење, пребацивање,скривање или примање лица, путем претње силом или употребом силе или других облика присиле, отмице, преваре, обмане, злоупотребе овлашћења или тешког положаја или давања или примања новца или користи да би се добио пристанак лица које има контролу над другим лицем у циљу експлоатације.</a:t>
          </a:r>
          <a:endParaRPr lang="sr-Latn-RS" b="1" dirty="0"/>
        </a:p>
      </dgm:t>
    </dgm:pt>
    <dgm:pt modelId="{8C69673A-DADF-47CE-9134-4A8670EC3B1B}" type="parTrans" cxnId="{506A65C1-E4FB-4309-AFAE-F1526030EC8A}">
      <dgm:prSet/>
      <dgm:spPr/>
      <dgm:t>
        <a:bodyPr/>
        <a:lstStyle/>
        <a:p>
          <a:endParaRPr lang="sr-Latn-RS"/>
        </a:p>
      </dgm:t>
    </dgm:pt>
    <dgm:pt modelId="{BB067656-0401-40DC-9D18-B7F5510DDFF5}" type="sibTrans" cxnId="{506A65C1-E4FB-4309-AFAE-F1526030EC8A}">
      <dgm:prSet/>
      <dgm:spPr/>
      <dgm:t>
        <a:bodyPr/>
        <a:lstStyle/>
        <a:p>
          <a:endParaRPr lang="sr-Latn-RS"/>
        </a:p>
      </dgm:t>
    </dgm:pt>
    <dgm:pt modelId="{B4FD5A1F-7089-457E-AB6C-C2EEC07CE283}">
      <dgm:prSet/>
      <dgm:spPr>
        <a:solidFill>
          <a:schemeClr val="tx1"/>
        </a:solidFill>
      </dgm:spPr>
      <dgm:t>
        <a:bodyPr/>
        <a:lstStyle/>
        <a:p>
          <a:r>
            <a:rPr lang="ru-RU" b="1" dirty="0"/>
            <a:t>Експлоатација је рад који није у најбољем интересу детета и ученика, а у корист је другог лица, установе или организације. </a:t>
          </a:r>
        </a:p>
        <a:p>
          <a:r>
            <a:rPr lang="ru-RU" b="1" dirty="0"/>
            <a:t>Ове активности могу да имају за последицу</a:t>
          </a:r>
          <a:r>
            <a:rPr lang="ru-RU" b="1" dirty="0">
              <a:solidFill>
                <a:srgbClr val="7030A0"/>
              </a:solidFill>
            </a:rPr>
            <a:t> </a:t>
          </a:r>
          <a:r>
            <a:rPr lang="ru-RU" b="1" dirty="0">
              <a:solidFill>
                <a:schemeClr val="bg1"/>
              </a:solidFill>
            </a:rPr>
            <a:t>угрожавање физичког или менталног здравља, моралног, социјалног и емоционалног развоја детета и ученика, </a:t>
          </a:r>
          <a:r>
            <a:rPr lang="ru-RU" b="1" dirty="0"/>
            <a:t>његову економску зависност, ускраћивање права на образовање и слободу избора</a:t>
          </a:r>
          <a:r>
            <a:rPr lang="ru-RU" dirty="0"/>
            <a:t>.</a:t>
          </a:r>
          <a:endParaRPr lang="sr-Latn-RS" dirty="0"/>
        </a:p>
      </dgm:t>
    </dgm:pt>
    <dgm:pt modelId="{B5AF1CF7-5B01-498B-85D2-5B12DC1BDFEB}" type="parTrans" cxnId="{25929146-06FB-4AF6-8326-7F3FFB77199E}">
      <dgm:prSet/>
      <dgm:spPr/>
      <dgm:t>
        <a:bodyPr/>
        <a:lstStyle/>
        <a:p>
          <a:endParaRPr lang="sr-Latn-RS"/>
        </a:p>
      </dgm:t>
    </dgm:pt>
    <dgm:pt modelId="{87B8FF5A-580B-4105-8F6E-7BB1C12AFCA5}" type="sibTrans" cxnId="{25929146-06FB-4AF6-8326-7F3FFB77199E}">
      <dgm:prSet/>
      <dgm:spPr/>
      <dgm:t>
        <a:bodyPr/>
        <a:lstStyle/>
        <a:p>
          <a:endParaRPr lang="sr-Latn-RS"/>
        </a:p>
      </dgm:t>
    </dgm:pt>
    <dgm:pt modelId="{8426F208-59F1-46E0-BC4E-DF0EBFACC215}">
      <dgm:prSet/>
      <dgm:spPr>
        <a:solidFill>
          <a:schemeClr val="tx1"/>
        </a:solidFill>
      </dgm:spPr>
      <dgm:t>
        <a:bodyPr/>
        <a:lstStyle/>
        <a:p>
          <a:r>
            <a:rPr lang="ru-RU" b="1" dirty="0"/>
            <a:t>Дефинише се као облик насиља и злостављања</a:t>
          </a:r>
          <a:endParaRPr lang="sr-Latn-RS" b="1" dirty="0"/>
        </a:p>
      </dgm:t>
    </dgm:pt>
    <dgm:pt modelId="{7C269606-3523-4790-942C-51B717569E3D}" type="parTrans" cxnId="{5D14DADC-C048-445A-B8C9-CAC5B5C1506E}">
      <dgm:prSet/>
      <dgm:spPr/>
      <dgm:t>
        <a:bodyPr/>
        <a:lstStyle/>
        <a:p>
          <a:endParaRPr lang="sr-Latn-RS"/>
        </a:p>
      </dgm:t>
    </dgm:pt>
    <dgm:pt modelId="{42D2D065-6CEC-44A4-9799-E0C19771C621}" type="sibTrans" cxnId="{5D14DADC-C048-445A-B8C9-CAC5B5C1506E}">
      <dgm:prSet/>
      <dgm:spPr/>
      <dgm:t>
        <a:bodyPr/>
        <a:lstStyle/>
        <a:p>
          <a:endParaRPr lang="sr-Latn-RS"/>
        </a:p>
      </dgm:t>
    </dgm:pt>
    <dgm:pt modelId="{92164AE4-89BF-4E1F-B2B8-17F7306377E4}">
      <dgm:prSet/>
      <dgm:spPr>
        <a:solidFill>
          <a:schemeClr val="tx1"/>
        </a:solidFill>
      </dgm:spPr>
      <dgm:t>
        <a:bodyPr/>
        <a:lstStyle/>
        <a:p>
          <a:r>
            <a:rPr lang="ru-RU" b="1" i="0" dirty="0"/>
            <a:t>Уколико постоји сумња или сазнање да је дете, односно ученик укључен у било који облик трговине људима, директор се обраћа служби надлежној за идентификацију и подршку жртава трговине људима, односно Центру за заштиту жртава трговине, надлежном центру за социјални рад и полицији.</a:t>
          </a:r>
          <a:endParaRPr lang="ru-RU" b="1" dirty="0"/>
        </a:p>
      </dgm:t>
    </dgm:pt>
    <dgm:pt modelId="{AB317D1E-BA5D-4036-B0A9-253C0BE9B078}" type="sibTrans" cxnId="{69070CC7-B70B-4F54-BA12-4CF05BC8E514}">
      <dgm:prSet/>
      <dgm:spPr/>
      <dgm:t>
        <a:bodyPr/>
        <a:lstStyle/>
        <a:p>
          <a:endParaRPr lang="en-US"/>
        </a:p>
      </dgm:t>
    </dgm:pt>
    <dgm:pt modelId="{EB8C1CC3-93D6-4060-A6E7-054EDB101CDA}" type="parTrans" cxnId="{69070CC7-B70B-4F54-BA12-4CF05BC8E514}">
      <dgm:prSet/>
      <dgm:spPr/>
      <dgm:t>
        <a:bodyPr/>
        <a:lstStyle/>
        <a:p>
          <a:endParaRPr lang="en-US"/>
        </a:p>
      </dgm:t>
    </dgm:pt>
    <dgm:pt modelId="{9CF9E173-6488-49D9-B249-290A5A371970}" type="pres">
      <dgm:prSet presAssocID="{139D67E1-B2FB-4D29-9F3A-0FCE35AAC678}" presName="linear" presStyleCnt="0">
        <dgm:presLayoutVars>
          <dgm:animLvl val="lvl"/>
          <dgm:resizeHandles val="exact"/>
        </dgm:presLayoutVars>
      </dgm:prSet>
      <dgm:spPr/>
    </dgm:pt>
    <dgm:pt modelId="{FB6F780B-6FD9-4B68-A5C2-B858A1D48A12}" type="pres">
      <dgm:prSet presAssocID="{D8DEB0D0-4293-4392-9EF1-1FD626496A9E}" presName="parentText" presStyleLbl="node1" presStyleIdx="0" presStyleCnt="4">
        <dgm:presLayoutVars>
          <dgm:chMax val="0"/>
          <dgm:bulletEnabled val="1"/>
        </dgm:presLayoutVars>
      </dgm:prSet>
      <dgm:spPr/>
    </dgm:pt>
    <dgm:pt modelId="{FB159B7E-FB6F-4D28-93F4-1C37EF7DF9A3}" type="pres">
      <dgm:prSet presAssocID="{BB067656-0401-40DC-9D18-B7F5510DDFF5}" presName="spacer" presStyleCnt="0"/>
      <dgm:spPr/>
    </dgm:pt>
    <dgm:pt modelId="{95451F78-4A8F-4EFB-A85D-0CA0934FCFD9}" type="pres">
      <dgm:prSet presAssocID="{B4FD5A1F-7089-457E-AB6C-C2EEC07CE283}" presName="parentText" presStyleLbl="node1" presStyleIdx="1" presStyleCnt="4">
        <dgm:presLayoutVars>
          <dgm:chMax val="0"/>
          <dgm:bulletEnabled val="1"/>
        </dgm:presLayoutVars>
      </dgm:prSet>
      <dgm:spPr/>
    </dgm:pt>
    <dgm:pt modelId="{0F63E6D1-C335-4B74-8951-C55B7E1042E8}" type="pres">
      <dgm:prSet presAssocID="{87B8FF5A-580B-4105-8F6E-7BB1C12AFCA5}" presName="spacer" presStyleCnt="0"/>
      <dgm:spPr/>
    </dgm:pt>
    <dgm:pt modelId="{A712D9A9-2437-4FA4-A504-FD9B88CCEAA5}" type="pres">
      <dgm:prSet presAssocID="{8426F208-59F1-46E0-BC4E-DF0EBFACC215}" presName="parentText" presStyleLbl="node1" presStyleIdx="2" presStyleCnt="4" custLinFactY="-2617" custLinFactNeighborX="-1366" custLinFactNeighborY="-100000">
        <dgm:presLayoutVars>
          <dgm:chMax val="0"/>
          <dgm:bulletEnabled val="1"/>
        </dgm:presLayoutVars>
      </dgm:prSet>
      <dgm:spPr/>
    </dgm:pt>
    <dgm:pt modelId="{47220923-06C4-4B2F-B355-38B0DA8E901D}" type="pres">
      <dgm:prSet presAssocID="{42D2D065-6CEC-44A4-9799-E0C19771C621}" presName="spacer" presStyleCnt="0"/>
      <dgm:spPr/>
    </dgm:pt>
    <dgm:pt modelId="{37CD5B63-9FBE-40F3-89CC-8D12535D7832}" type="pres">
      <dgm:prSet presAssocID="{92164AE4-89BF-4E1F-B2B8-17F7306377E4}" presName="parentText" presStyleLbl="node1" presStyleIdx="3" presStyleCnt="4">
        <dgm:presLayoutVars>
          <dgm:chMax val="0"/>
          <dgm:bulletEnabled val="1"/>
        </dgm:presLayoutVars>
      </dgm:prSet>
      <dgm:spPr/>
    </dgm:pt>
  </dgm:ptLst>
  <dgm:cxnLst>
    <dgm:cxn modelId="{166DE337-E74E-41B7-9951-C41456004F1B}" type="presOf" srcId="{92164AE4-89BF-4E1F-B2B8-17F7306377E4}" destId="{37CD5B63-9FBE-40F3-89CC-8D12535D7832}" srcOrd="0" destOrd="0" presId="urn:microsoft.com/office/officeart/2005/8/layout/vList2"/>
    <dgm:cxn modelId="{25929146-06FB-4AF6-8326-7F3FFB77199E}" srcId="{139D67E1-B2FB-4D29-9F3A-0FCE35AAC678}" destId="{B4FD5A1F-7089-457E-AB6C-C2EEC07CE283}" srcOrd="1" destOrd="0" parTransId="{B5AF1CF7-5B01-498B-85D2-5B12DC1BDFEB}" sibTransId="{87B8FF5A-580B-4105-8F6E-7BB1C12AFCA5}"/>
    <dgm:cxn modelId="{8FEFAAB6-46DD-4713-8F78-E64D692124BF}" type="presOf" srcId="{8426F208-59F1-46E0-BC4E-DF0EBFACC215}" destId="{A712D9A9-2437-4FA4-A504-FD9B88CCEAA5}" srcOrd="0" destOrd="0" presId="urn:microsoft.com/office/officeart/2005/8/layout/vList2"/>
    <dgm:cxn modelId="{506A65C1-E4FB-4309-AFAE-F1526030EC8A}" srcId="{139D67E1-B2FB-4D29-9F3A-0FCE35AAC678}" destId="{D8DEB0D0-4293-4392-9EF1-1FD626496A9E}" srcOrd="0" destOrd="0" parTransId="{8C69673A-DADF-47CE-9134-4A8670EC3B1B}" sibTransId="{BB067656-0401-40DC-9D18-B7F5510DDFF5}"/>
    <dgm:cxn modelId="{69070CC7-B70B-4F54-BA12-4CF05BC8E514}" srcId="{139D67E1-B2FB-4D29-9F3A-0FCE35AAC678}" destId="{92164AE4-89BF-4E1F-B2B8-17F7306377E4}" srcOrd="3" destOrd="0" parTransId="{EB8C1CC3-93D6-4060-A6E7-054EDB101CDA}" sibTransId="{AB317D1E-BA5D-4036-B0A9-253C0BE9B078}"/>
    <dgm:cxn modelId="{FA6682D1-2829-4716-AB1E-63CE6340A024}" type="presOf" srcId="{139D67E1-B2FB-4D29-9F3A-0FCE35AAC678}" destId="{9CF9E173-6488-49D9-B249-290A5A371970}" srcOrd="0" destOrd="0" presId="urn:microsoft.com/office/officeart/2005/8/layout/vList2"/>
    <dgm:cxn modelId="{5D14DADC-C048-445A-B8C9-CAC5B5C1506E}" srcId="{139D67E1-B2FB-4D29-9F3A-0FCE35AAC678}" destId="{8426F208-59F1-46E0-BC4E-DF0EBFACC215}" srcOrd="2" destOrd="0" parTransId="{7C269606-3523-4790-942C-51B717569E3D}" sibTransId="{42D2D065-6CEC-44A4-9799-E0C19771C621}"/>
    <dgm:cxn modelId="{4C21C4EC-94A1-4F35-BCFD-32431FF5B535}" type="presOf" srcId="{D8DEB0D0-4293-4392-9EF1-1FD626496A9E}" destId="{FB6F780B-6FD9-4B68-A5C2-B858A1D48A12}" srcOrd="0" destOrd="0" presId="urn:microsoft.com/office/officeart/2005/8/layout/vList2"/>
    <dgm:cxn modelId="{6D18F7F8-3AEC-4D51-B64D-3655C2FF1BB5}" type="presOf" srcId="{B4FD5A1F-7089-457E-AB6C-C2EEC07CE283}" destId="{95451F78-4A8F-4EFB-A85D-0CA0934FCFD9}" srcOrd="0" destOrd="0" presId="urn:microsoft.com/office/officeart/2005/8/layout/vList2"/>
    <dgm:cxn modelId="{C69C3D72-FB6E-4031-B55B-00C36C4976AB}" type="presParOf" srcId="{9CF9E173-6488-49D9-B249-290A5A371970}" destId="{FB6F780B-6FD9-4B68-A5C2-B858A1D48A12}" srcOrd="0" destOrd="0" presId="urn:microsoft.com/office/officeart/2005/8/layout/vList2"/>
    <dgm:cxn modelId="{5EE4A4D4-7509-4944-AECA-B41A10DC339C}" type="presParOf" srcId="{9CF9E173-6488-49D9-B249-290A5A371970}" destId="{FB159B7E-FB6F-4D28-93F4-1C37EF7DF9A3}" srcOrd="1" destOrd="0" presId="urn:microsoft.com/office/officeart/2005/8/layout/vList2"/>
    <dgm:cxn modelId="{9356B449-6389-4E09-907F-ACB5A8BD50D9}" type="presParOf" srcId="{9CF9E173-6488-49D9-B249-290A5A371970}" destId="{95451F78-4A8F-4EFB-A85D-0CA0934FCFD9}" srcOrd="2" destOrd="0" presId="urn:microsoft.com/office/officeart/2005/8/layout/vList2"/>
    <dgm:cxn modelId="{F4598BEA-AE14-4C31-B53C-DFCB7391A1BB}" type="presParOf" srcId="{9CF9E173-6488-49D9-B249-290A5A371970}" destId="{0F63E6D1-C335-4B74-8951-C55B7E1042E8}" srcOrd="3" destOrd="0" presId="urn:microsoft.com/office/officeart/2005/8/layout/vList2"/>
    <dgm:cxn modelId="{FA8DB9A8-E261-40D8-BBB8-34F517AD5E2B}" type="presParOf" srcId="{9CF9E173-6488-49D9-B249-290A5A371970}" destId="{A712D9A9-2437-4FA4-A504-FD9B88CCEAA5}" srcOrd="4" destOrd="0" presId="urn:microsoft.com/office/officeart/2005/8/layout/vList2"/>
    <dgm:cxn modelId="{D0F4BCCC-0E9C-475E-B856-DE5990560E3E}" type="presParOf" srcId="{9CF9E173-6488-49D9-B249-290A5A371970}" destId="{47220923-06C4-4B2F-B355-38B0DA8E901D}" srcOrd="5" destOrd="0" presId="urn:microsoft.com/office/officeart/2005/8/layout/vList2"/>
    <dgm:cxn modelId="{001D055A-DF95-4D7D-850C-3BE91797BBDE}" type="presParOf" srcId="{9CF9E173-6488-49D9-B249-290A5A371970}" destId="{37CD5B63-9FBE-40F3-89CC-8D12535D7832}"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F72DBFC-BFF3-4664-B61B-9B50ACCEC861}" type="doc">
      <dgm:prSet loTypeId="urn:microsoft.com/office/officeart/2005/8/layout/hProcess9" loCatId="process" qsTypeId="urn:microsoft.com/office/officeart/2005/8/quickstyle/simple1" qsCatId="simple" csTypeId="urn:microsoft.com/office/officeart/2005/8/colors/colorful5" csCatId="colorful" phldr="1"/>
      <dgm:spPr/>
      <dgm:t>
        <a:bodyPr/>
        <a:lstStyle/>
        <a:p>
          <a:endParaRPr lang="en-US"/>
        </a:p>
      </dgm:t>
    </dgm:pt>
    <dgm:pt modelId="{9B8DD2FD-51C6-4716-B590-FC7DC8D92EBB}">
      <dgm:prSet/>
      <dgm:spPr>
        <a:solidFill>
          <a:schemeClr val="accent6">
            <a:lumMod val="60000"/>
            <a:lumOff val="40000"/>
          </a:schemeClr>
        </a:solidFill>
      </dgm:spPr>
      <dgm:t>
        <a:bodyPr/>
        <a:lstStyle/>
        <a:p>
          <a:pPr rtl="0"/>
          <a:r>
            <a:rPr lang="ru-RU" dirty="0">
              <a:solidFill>
                <a:schemeClr val="bg1"/>
              </a:solidFill>
            </a:rPr>
            <a:t>Праћење у оквиру установе подразумева додатно прикупљање информација и пружање подршке ученику</a:t>
          </a:r>
          <a:r>
            <a:rPr lang="ru-RU" dirty="0"/>
            <a:t>: </a:t>
          </a:r>
          <a:endParaRPr lang="en-US" dirty="0"/>
        </a:p>
      </dgm:t>
    </dgm:pt>
    <dgm:pt modelId="{C3FF075D-5747-4E7A-ADCF-55A2D84C1096}" type="parTrans" cxnId="{A9D4EC91-D0EA-4570-A0E0-931BB0B3FB53}">
      <dgm:prSet/>
      <dgm:spPr/>
      <dgm:t>
        <a:bodyPr/>
        <a:lstStyle/>
        <a:p>
          <a:endParaRPr lang="en-US"/>
        </a:p>
      </dgm:t>
    </dgm:pt>
    <dgm:pt modelId="{4AF8DFEF-0A42-4912-8838-2988D71290A9}" type="sibTrans" cxnId="{A9D4EC91-D0EA-4570-A0E0-931BB0B3FB53}">
      <dgm:prSet/>
      <dgm:spPr/>
      <dgm:t>
        <a:bodyPr/>
        <a:lstStyle/>
        <a:p>
          <a:endParaRPr lang="en-US"/>
        </a:p>
      </dgm:t>
    </dgm:pt>
    <dgm:pt modelId="{DCF7DA66-8DEC-42CD-A093-FA7EDB5F2CBD}">
      <dgm:prSet/>
      <dgm:spPr>
        <a:solidFill>
          <a:schemeClr val="accent6">
            <a:lumMod val="60000"/>
            <a:lumOff val="40000"/>
          </a:schemeClr>
        </a:solidFill>
      </dgm:spPr>
      <dgm:t>
        <a:bodyPr/>
        <a:lstStyle/>
        <a:p>
          <a:pPr rtl="0"/>
          <a:r>
            <a:rPr lang="ru-RU" dirty="0">
              <a:solidFill>
                <a:schemeClr val="bg1"/>
              </a:solidFill>
            </a:rPr>
            <a:t>ученик често неоправдано касни/изостаје са наставе или често на часу није концентрисан, изгледа исцрпљено, малаксало, уочљив је пад школског успеха итд. </a:t>
          </a:r>
          <a:endParaRPr lang="en-US" dirty="0">
            <a:solidFill>
              <a:schemeClr val="bg1"/>
            </a:solidFill>
          </a:endParaRPr>
        </a:p>
      </dgm:t>
    </dgm:pt>
    <dgm:pt modelId="{F54E4C76-343D-4164-9CAD-D079CE6FAD3D}" type="parTrans" cxnId="{1B83D84F-176F-409A-8679-CF5B82716A1C}">
      <dgm:prSet/>
      <dgm:spPr/>
      <dgm:t>
        <a:bodyPr/>
        <a:lstStyle/>
        <a:p>
          <a:endParaRPr lang="en-US"/>
        </a:p>
      </dgm:t>
    </dgm:pt>
    <dgm:pt modelId="{CE2671B4-B7A2-4697-9B64-63415BD6C088}" type="sibTrans" cxnId="{1B83D84F-176F-409A-8679-CF5B82716A1C}">
      <dgm:prSet/>
      <dgm:spPr/>
      <dgm:t>
        <a:bodyPr/>
        <a:lstStyle/>
        <a:p>
          <a:endParaRPr lang="en-US"/>
        </a:p>
      </dgm:t>
    </dgm:pt>
    <dgm:pt modelId="{9EF1408D-2B59-4FB7-AD9E-35A6E39CBD0B}">
      <dgm:prSet/>
      <dgm:spPr>
        <a:solidFill>
          <a:schemeClr val="accent6">
            <a:lumMod val="60000"/>
            <a:lumOff val="40000"/>
          </a:schemeClr>
        </a:solidFill>
      </dgm:spPr>
      <dgm:t>
        <a:bodyPr/>
        <a:lstStyle/>
        <a:p>
          <a:pPr rtl="0"/>
          <a:r>
            <a:rPr lang="ru-RU" dirty="0">
              <a:solidFill>
                <a:schemeClr val="bg1"/>
              </a:solidFill>
            </a:rPr>
            <a:t>потребно је прикупити информације и утврдити разлоге таквог понашања и у складу са тим предузети даље мере и активности. </a:t>
          </a:r>
          <a:endParaRPr lang="en-US" dirty="0">
            <a:solidFill>
              <a:schemeClr val="bg1"/>
            </a:solidFill>
          </a:endParaRPr>
        </a:p>
      </dgm:t>
    </dgm:pt>
    <dgm:pt modelId="{72814363-5330-4BC9-883A-666CA91112EA}" type="parTrans" cxnId="{68880C83-E866-4C32-8785-82B69D166B10}">
      <dgm:prSet/>
      <dgm:spPr/>
      <dgm:t>
        <a:bodyPr/>
        <a:lstStyle/>
        <a:p>
          <a:endParaRPr lang="en-US"/>
        </a:p>
      </dgm:t>
    </dgm:pt>
    <dgm:pt modelId="{924583CA-D669-4332-9140-948292F33A2F}" type="sibTrans" cxnId="{68880C83-E866-4C32-8785-82B69D166B10}">
      <dgm:prSet/>
      <dgm:spPr/>
      <dgm:t>
        <a:bodyPr/>
        <a:lstStyle/>
        <a:p>
          <a:endParaRPr lang="en-US"/>
        </a:p>
      </dgm:t>
    </dgm:pt>
    <dgm:pt modelId="{88BA4298-96CA-4486-B280-478DD775CB7B}">
      <dgm:prSet/>
      <dgm:spPr>
        <a:solidFill>
          <a:schemeClr val="accent6">
            <a:lumMod val="60000"/>
            <a:lumOff val="40000"/>
          </a:schemeClr>
        </a:solidFill>
      </dgm:spPr>
      <dgm:t>
        <a:bodyPr/>
        <a:lstStyle/>
        <a:p>
          <a:pPr rtl="0"/>
          <a:r>
            <a:rPr lang="ru-RU" dirty="0">
              <a:solidFill>
                <a:schemeClr val="bg1"/>
              </a:solidFill>
            </a:rPr>
            <a:t>Установа је у обавези да препозна и прати  факторе рањивости и слабе индикаторе који могу да указују на могућу трговину и да у складу са тим предузимају мере и активности</a:t>
          </a:r>
          <a:r>
            <a:rPr lang="ru-RU" dirty="0"/>
            <a:t>.</a:t>
          </a:r>
          <a:endParaRPr lang="en-US" dirty="0"/>
        </a:p>
      </dgm:t>
    </dgm:pt>
    <dgm:pt modelId="{B787B5BF-979F-4CCB-807A-F4F1ECAD4BC1}" type="parTrans" cxnId="{D19BA2E7-DD78-4180-9A7F-5332CBEEA222}">
      <dgm:prSet/>
      <dgm:spPr/>
      <dgm:t>
        <a:bodyPr/>
        <a:lstStyle/>
        <a:p>
          <a:endParaRPr lang="en-US"/>
        </a:p>
      </dgm:t>
    </dgm:pt>
    <dgm:pt modelId="{28BBF2AA-B2BD-4D30-A329-CD5436398F5D}" type="sibTrans" cxnId="{D19BA2E7-DD78-4180-9A7F-5332CBEEA222}">
      <dgm:prSet/>
      <dgm:spPr/>
      <dgm:t>
        <a:bodyPr/>
        <a:lstStyle/>
        <a:p>
          <a:endParaRPr lang="en-US"/>
        </a:p>
      </dgm:t>
    </dgm:pt>
    <dgm:pt modelId="{EC1DCCC4-3FBD-4543-9923-2E99CEC4AEAB}" type="pres">
      <dgm:prSet presAssocID="{CF72DBFC-BFF3-4664-B61B-9B50ACCEC861}" presName="CompostProcess" presStyleCnt="0">
        <dgm:presLayoutVars>
          <dgm:dir/>
          <dgm:resizeHandles val="exact"/>
        </dgm:presLayoutVars>
      </dgm:prSet>
      <dgm:spPr/>
    </dgm:pt>
    <dgm:pt modelId="{1EE6DD22-A95D-412C-91DD-796AE2D6968D}" type="pres">
      <dgm:prSet presAssocID="{CF72DBFC-BFF3-4664-B61B-9B50ACCEC861}" presName="arrow" presStyleLbl="bgShp" presStyleIdx="0" presStyleCnt="1"/>
      <dgm:spPr/>
    </dgm:pt>
    <dgm:pt modelId="{A143FC04-1558-42D3-B545-2936230043F1}" type="pres">
      <dgm:prSet presAssocID="{CF72DBFC-BFF3-4664-B61B-9B50ACCEC861}" presName="linearProcess" presStyleCnt="0"/>
      <dgm:spPr/>
    </dgm:pt>
    <dgm:pt modelId="{9D11855D-61F7-417B-99FC-43DB18166C64}" type="pres">
      <dgm:prSet presAssocID="{9B8DD2FD-51C6-4716-B590-FC7DC8D92EBB}" presName="textNode" presStyleLbl="node1" presStyleIdx="0" presStyleCnt="4">
        <dgm:presLayoutVars>
          <dgm:bulletEnabled val="1"/>
        </dgm:presLayoutVars>
      </dgm:prSet>
      <dgm:spPr/>
    </dgm:pt>
    <dgm:pt modelId="{DAA648C6-F862-4F77-A149-B9E359848501}" type="pres">
      <dgm:prSet presAssocID="{4AF8DFEF-0A42-4912-8838-2988D71290A9}" presName="sibTrans" presStyleCnt="0"/>
      <dgm:spPr/>
    </dgm:pt>
    <dgm:pt modelId="{AFA3C3D6-B244-4E30-9CFF-7A8124F5449C}" type="pres">
      <dgm:prSet presAssocID="{DCF7DA66-8DEC-42CD-A093-FA7EDB5F2CBD}" presName="textNode" presStyleLbl="node1" presStyleIdx="1" presStyleCnt="4">
        <dgm:presLayoutVars>
          <dgm:bulletEnabled val="1"/>
        </dgm:presLayoutVars>
      </dgm:prSet>
      <dgm:spPr/>
    </dgm:pt>
    <dgm:pt modelId="{59187A50-1964-4834-B958-B48D59E58ECA}" type="pres">
      <dgm:prSet presAssocID="{CE2671B4-B7A2-4697-9B64-63415BD6C088}" presName="sibTrans" presStyleCnt="0"/>
      <dgm:spPr/>
    </dgm:pt>
    <dgm:pt modelId="{9C9B9974-19CB-4C4A-92E3-C6E001FD9BC9}" type="pres">
      <dgm:prSet presAssocID="{9EF1408D-2B59-4FB7-AD9E-35A6E39CBD0B}" presName="textNode" presStyleLbl="node1" presStyleIdx="2" presStyleCnt="4" custLinFactNeighborX="-10956">
        <dgm:presLayoutVars>
          <dgm:bulletEnabled val="1"/>
        </dgm:presLayoutVars>
      </dgm:prSet>
      <dgm:spPr/>
    </dgm:pt>
    <dgm:pt modelId="{FB406CEE-F3EA-49C4-B52E-CE868E0B5D73}" type="pres">
      <dgm:prSet presAssocID="{924583CA-D669-4332-9140-948292F33A2F}" presName="sibTrans" presStyleCnt="0"/>
      <dgm:spPr/>
    </dgm:pt>
    <dgm:pt modelId="{999FA1CC-88FE-403D-B078-19F197A4E0ED}" type="pres">
      <dgm:prSet presAssocID="{88BA4298-96CA-4486-B280-478DD775CB7B}" presName="textNode" presStyleLbl="node1" presStyleIdx="3" presStyleCnt="4">
        <dgm:presLayoutVars>
          <dgm:bulletEnabled val="1"/>
        </dgm:presLayoutVars>
      </dgm:prSet>
      <dgm:spPr/>
    </dgm:pt>
  </dgm:ptLst>
  <dgm:cxnLst>
    <dgm:cxn modelId="{AB7B715E-8FE3-4206-A5A3-CA042CE0D646}" type="presOf" srcId="{DCF7DA66-8DEC-42CD-A093-FA7EDB5F2CBD}" destId="{AFA3C3D6-B244-4E30-9CFF-7A8124F5449C}" srcOrd="0" destOrd="0" presId="urn:microsoft.com/office/officeart/2005/8/layout/hProcess9"/>
    <dgm:cxn modelId="{1B83D84F-176F-409A-8679-CF5B82716A1C}" srcId="{CF72DBFC-BFF3-4664-B61B-9B50ACCEC861}" destId="{DCF7DA66-8DEC-42CD-A093-FA7EDB5F2CBD}" srcOrd="1" destOrd="0" parTransId="{F54E4C76-343D-4164-9CAD-D079CE6FAD3D}" sibTransId="{CE2671B4-B7A2-4697-9B64-63415BD6C088}"/>
    <dgm:cxn modelId="{087E2556-788C-4999-A28A-BE2954CCAFE2}" type="presOf" srcId="{9B8DD2FD-51C6-4716-B590-FC7DC8D92EBB}" destId="{9D11855D-61F7-417B-99FC-43DB18166C64}" srcOrd="0" destOrd="0" presId="urn:microsoft.com/office/officeart/2005/8/layout/hProcess9"/>
    <dgm:cxn modelId="{33EC737E-3298-46EF-9D0E-9CD3E959AB7F}" type="presOf" srcId="{88BA4298-96CA-4486-B280-478DD775CB7B}" destId="{999FA1CC-88FE-403D-B078-19F197A4E0ED}" srcOrd="0" destOrd="0" presId="urn:microsoft.com/office/officeart/2005/8/layout/hProcess9"/>
    <dgm:cxn modelId="{68880C83-E866-4C32-8785-82B69D166B10}" srcId="{CF72DBFC-BFF3-4664-B61B-9B50ACCEC861}" destId="{9EF1408D-2B59-4FB7-AD9E-35A6E39CBD0B}" srcOrd="2" destOrd="0" parTransId="{72814363-5330-4BC9-883A-666CA91112EA}" sibTransId="{924583CA-D669-4332-9140-948292F33A2F}"/>
    <dgm:cxn modelId="{50F5668F-F88A-4AD9-8FE5-EA4ADDF7FAF5}" type="presOf" srcId="{9EF1408D-2B59-4FB7-AD9E-35A6E39CBD0B}" destId="{9C9B9974-19CB-4C4A-92E3-C6E001FD9BC9}" srcOrd="0" destOrd="0" presId="urn:microsoft.com/office/officeart/2005/8/layout/hProcess9"/>
    <dgm:cxn modelId="{A9D4EC91-D0EA-4570-A0E0-931BB0B3FB53}" srcId="{CF72DBFC-BFF3-4664-B61B-9B50ACCEC861}" destId="{9B8DD2FD-51C6-4716-B590-FC7DC8D92EBB}" srcOrd="0" destOrd="0" parTransId="{C3FF075D-5747-4E7A-ADCF-55A2D84C1096}" sibTransId="{4AF8DFEF-0A42-4912-8838-2988D71290A9}"/>
    <dgm:cxn modelId="{D19BA2E7-DD78-4180-9A7F-5332CBEEA222}" srcId="{CF72DBFC-BFF3-4664-B61B-9B50ACCEC861}" destId="{88BA4298-96CA-4486-B280-478DD775CB7B}" srcOrd="3" destOrd="0" parTransId="{B787B5BF-979F-4CCB-807A-F4F1ECAD4BC1}" sibTransId="{28BBF2AA-B2BD-4D30-A329-CD5436398F5D}"/>
    <dgm:cxn modelId="{3845C3EB-80E5-4423-813C-F32495B6CD42}" type="presOf" srcId="{CF72DBFC-BFF3-4664-B61B-9B50ACCEC861}" destId="{EC1DCCC4-3FBD-4543-9923-2E99CEC4AEAB}" srcOrd="0" destOrd="0" presId="urn:microsoft.com/office/officeart/2005/8/layout/hProcess9"/>
    <dgm:cxn modelId="{D14E653F-FCAC-4075-9EE0-3D3BF389E035}" type="presParOf" srcId="{EC1DCCC4-3FBD-4543-9923-2E99CEC4AEAB}" destId="{1EE6DD22-A95D-412C-91DD-796AE2D6968D}" srcOrd="0" destOrd="0" presId="urn:microsoft.com/office/officeart/2005/8/layout/hProcess9"/>
    <dgm:cxn modelId="{9288A044-572F-407E-AD15-ECFAA52FA8E9}" type="presParOf" srcId="{EC1DCCC4-3FBD-4543-9923-2E99CEC4AEAB}" destId="{A143FC04-1558-42D3-B545-2936230043F1}" srcOrd="1" destOrd="0" presId="urn:microsoft.com/office/officeart/2005/8/layout/hProcess9"/>
    <dgm:cxn modelId="{B91DB1F9-6663-480A-9CF2-B61917DBE15E}" type="presParOf" srcId="{A143FC04-1558-42D3-B545-2936230043F1}" destId="{9D11855D-61F7-417B-99FC-43DB18166C64}" srcOrd="0" destOrd="0" presId="urn:microsoft.com/office/officeart/2005/8/layout/hProcess9"/>
    <dgm:cxn modelId="{8696F9A6-7758-4846-8FFB-9D54840589FA}" type="presParOf" srcId="{A143FC04-1558-42D3-B545-2936230043F1}" destId="{DAA648C6-F862-4F77-A149-B9E359848501}" srcOrd="1" destOrd="0" presId="urn:microsoft.com/office/officeart/2005/8/layout/hProcess9"/>
    <dgm:cxn modelId="{34AC67BA-1EA6-4BD4-A13D-2F7C0B7821CA}" type="presParOf" srcId="{A143FC04-1558-42D3-B545-2936230043F1}" destId="{AFA3C3D6-B244-4E30-9CFF-7A8124F5449C}" srcOrd="2" destOrd="0" presId="urn:microsoft.com/office/officeart/2005/8/layout/hProcess9"/>
    <dgm:cxn modelId="{E89C1FD2-CC63-44F9-8F64-901A78269C9F}" type="presParOf" srcId="{A143FC04-1558-42D3-B545-2936230043F1}" destId="{59187A50-1964-4834-B958-B48D59E58ECA}" srcOrd="3" destOrd="0" presId="urn:microsoft.com/office/officeart/2005/8/layout/hProcess9"/>
    <dgm:cxn modelId="{C90CA7BE-7C15-42FF-8BE8-5DB28AA5E474}" type="presParOf" srcId="{A143FC04-1558-42D3-B545-2936230043F1}" destId="{9C9B9974-19CB-4C4A-92E3-C6E001FD9BC9}" srcOrd="4" destOrd="0" presId="urn:microsoft.com/office/officeart/2005/8/layout/hProcess9"/>
    <dgm:cxn modelId="{7008D68B-7F20-482B-97F9-95C4303AC389}" type="presParOf" srcId="{A143FC04-1558-42D3-B545-2936230043F1}" destId="{FB406CEE-F3EA-49C4-B52E-CE868E0B5D73}" srcOrd="5" destOrd="0" presId="urn:microsoft.com/office/officeart/2005/8/layout/hProcess9"/>
    <dgm:cxn modelId="{081171AE-E9D3-4454-8405-B1BBF957F45B}" type="presParOf" srcId="{A143FC04-1558-42D3-B545-2936230043F1}" destId="{999FA1CC-88FE-403D-B078-19F197A4E0ED}"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30D75D7-2FE2-4FE5-BC3A-C5AF46B5CD31}"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sr-Latn-RS"/>
        </a:p>
      </dgm:t>
    </dgm:pt>
    <dgm:pt modelId="{8E0F36B3-8065-4D42-BC09-03DDA854B563}">
      <dgm:prSet/>
      <dgm:spPr>
        <a:solidFill>
          <a:schemeClr val="tx1"/>
        </a:solidFill>
      </dgm:spPr>
      <dgm:t>
        <a:bodyPr/>
        <a:lstStyle/>
        <a:p>
          <a:r>
            <a:rPr lang="sr-Cyrl-RS" dirty="0"/>
            <a:t> </a:t>
          </a:r>
          <a:r>
            <a:rPr lang="sr-Cyrl-RS" dirty="0">
              <a:solidFill>
                <a:schemeClr val="bg1"/>
              </a:solidFill>
            </a:rPr>
            <a:t>С обзиром да је трговина људима сложен феномен, не постоје карактеристични знаци/показатељи трговине људима, индикатори често могу да буду општи и заједнички за насиље и занемаривање ученика, породично насиље, физичке и/или менталне сметње и различите облика ризичног понашања ученика и сл. </a:t>
          </a:r>
          <a:endParaRPr lang="sr-Latn-RS" dirty="0">
            <a:solidFill>
              <a:schemeClr val="bg1"/>
            </a:solidFill>
          </a:endParaRPr>
        </a:p>
      </dgm:t>
    </dgm:pt>
    <dgm:pt modelId="{C3542585-A569-4113-9F54-1E76225DBD0E}" type="parTrans" cxnId="{5CDB53D7-0FD9-4525-B314-180ADC30BBA9}">
      <dgm:prSet/>
      <dgm:spPr/>
      <dgm:t>
        <a:bodyPr/>
        <a:lstStyle/>
        <a:p>
          <a:endParaRPr lang="sr-Latn-RS"/>
        </a:p>
      </dgm:t>
    </dgm:pt>
    <dgm:pt modelId="{9A70E02E-ED44-4195-A3E8-6E02450E8A38}" type="sibTrans" cxnId="{5CDB53D7-0FD9-4525-B314-180ADC30BBA9}">
      <dgm:prSet/>
      <dgm:spPr/>
      <dgm:t>
        <a:bodyPr/>
        <a:lstStyle/>
        <a:p>
          <a:endParaRPr lang="sr-Latn-RS"/>
        </a:p>
      </dgm:t>
    </dgm:pt>
    <dgm:pt modelId="{4490E8A0-A6E8-41FD-8EF4-FCB2968E48A1}">
      <dgm:prSet/>
      <dgm:spPr>
        <a:solidFill>
          <a:schemeClr val="tx1"/>
        </a:solidFill>
      </dgm:spPr>
      <dgm:t>
        <a:bodyPr/>
        <a:lstStyle/>
        <a:p>
          <a:r>
            <a:rPr lang="sr-Cyrl-RS" dirty="0">
              <a:solidFill>
                <a:schemeClr val="bg1"/>
              </a:solidFill>
            </a:rPr>
            <a:t>Индикатори за прелиминарну идентификацију жртава трговине људима за систем образовања представљају</a:t>
          </a:r>
          <a:r>
            <a:rPr lang="sr-Latn-RS" dirty="0">
              <a:solidFill>
                <a:schemeClr val="bg1"/>
              </a:solidFill>
            </a:rPr>
            <a:t> </a:t>
          </a:r>
          <a:r>
            <a:rPr lang="sr-Cyrl-RS" dirty="0">
              <a:solidFill>
                <a:schemeClr val="bg1"/>
              </a:solidFill>
            </a:rPr>
            <a:t>показатеље који указују на постојање одређених ситуација или околности које су препознате као ситуације повезане са трговином људима.</a:t>
          </a:r>
          <a:endParaRPr lang="sr-Latn-RS" dirty="0">
            <a:solidFill>
              <a:schemeClr val="bg1"/>
            </a:solidFill>
          </a:endParaRPr>
        </a:p>
      </dgm:t>
    </dgm:pt>
    <dgm:pt modelId="{BAE42720-B19F-4422-B9D8-919A295CDF6D}" type="parTrans" cxnId="{737F114F-578B-4F81-8986-CE938DA7C3DB}">
      <dgm:prSet/>
      <dgm:spPr/>
      <dgm:t>
        <a:bodyPr/>
        <a:lstStyle/>
        <a:p>
          <a:endParaRPr lang="sr-Latn-RS"/>
        </a:p>
      </dgm:t>
    </dgm:pt>
    <dgm:pt modelId="{8DCEF06A-2617-49CE-A52D-6CD34BF7C52C}" type="sibTrans" cxnId="{737F114F-578B-4F81-8986-CE938DA7C3DB}">
      <dgm:prSet/>
      <dgm:spPr/>
      <dgm:t>
        <a:bodyPr/>
        <a:lstStyle/>
        <a:p>
          <a:endParaRPr lang="sr-Latn-RS"/>
        </a:p>
      </dgm:t>
    </dgm:pt>
    <dgm:pt modelId="{F167FECB-AE41-4BB9-87D4-0259D88EDB94}">
      <dgm:prSet/>
      <dgm:spPr>
        <a:solidFill>
          <a:schemeClr val="tx1"/>
        </a:solidFill>
      </dgm:spPr>
      <dgm:t>
        <a:bodyPr/>
        <a:lstStyle/>
        <a:p>
          <a:r>
            <a:rPr lang="sr-Cyrl-RS" dirty="0">
              <a:solidFill>
                <a:schemeClr val="bg1"/>
              </a:solidFill>
            </a:rPr>
            <a:t>Присуство или одсуство једног или више индикатора само по себи не мора да указује на могућност да је ученик укључен у ланац трговине. </a:t>
          </a:r>
          <a:endParaRPr lang="sr-Latn-RS" dirty="0">
            <a:solidFill>
              <a:schemeClr val="bg1"/>
            </a:solidFill>
          </a:endParaRPr>
        </a:p>
      </dgm:t>
    </dgm:pt>
    <dgm:pt modelId="{11418E7B-8048-4283-B5D8-9FD8C4CC05D4}" type="parTrans" cxnId="{82937173-0946-4EA3-80CA-68CE96E70274}">
      <dgm:prSet/>
      <dgm:spPr/>
      <dgm:t>
        <a:bodyPr/>
        <a:lstStyle/>
        <a:p>
          <a:endParaRPr lang="sr-Latn-RS"/>
        </a:p>
      </dgm:t>
    </dgm:pt>
    <dgm:pt modelId="{00AEBEC8-B250-42D9-BF0F-E2F252A46ABF}" type="sibTrans" cxnId="{82937173-0946-4EA3-80CA-68CE96E70274}">
      <dgm:prSet/>
      <dgm:spPr/>
      <dgm:t>
        <a:bodyPr/>
        <a:lstStyle/>
        <a:p>
          <a:endParaRPr lang="sr-Latn-RS"/>
        </a:p>
      </dgm:t>
    </dgm:pt>
    <dgm:pt modelId="{742DCA26-2770-4EBD-BBFC-E00162C176BD}">
      <dgm:prSet/>
      <dgm:spPr>
        <a:solidFill>
          <a:schemeClr val="tx1"/>
        </a:solidFill>
      </dgm:spPr>
      <dgm:t>
        <a:bodyPr/>
        <a:lstStyle/>
        <a:p>
          <a:r>
            <a:rPr lang="sr-Cyrl-RS" dirty="0">
              <a:solidFill>
                <a:schemeClr val="bg1"/>
              </a:solidFill>
            </a:rPr>
            <a:t>Примери најчешћих фактора рањивости су: сиромаштво, припадност осетљивим групама, статус мигранта/избеглице, изложеност насиљу и дискриминацији, насиљу у породици, занемаривање потреба ученика, социјална изолација, менталне и физичке сметње ученика, злоупотреба психоактивних контролисаних супстанци, склоност разним видовима антисоцијалног понашања. </a:t>
          </a:r>
          <a:endParaRPr lang="sr-Latn-RS" dirty="0">
            <a:solidFill>
              <a:schemeClr val="bg1"/>
            </a:solidFill>
          </a:endParaRPr>
        </a:p>
      </dgm:t>
    </dgm:pt>
    <dgm:pt modelId="{FCE0DA89-90F6-46BE-8D48-0CBD4F785A4E}" type="parTrans" cxnId="{D0C8ECD8-3C91-4A19-A06D-594114BE123D}">
      <dgm:prSet/>
      <dgm:spPr/>
      <dgm:t>
        <a:bodyPr/>
        <a:lstStyle/>
        <a:p>
          <a:endParaRPr lang="en-US"/>
        </a:p>
      </dgm:t>
    </dgm:pt>
    <dgm:pt modelId="{4315692C-6365-4141-ADC8-7268A7885E34}" type="sibTrans" cxnId="{D0C8ECD8-3C91-4A19-A06D-594114BE123D}">
      <dgm:prSet/>
      <dgm:spPr/>
      <dgm:t>
        <a:bodyPr/>
        <a:lstStyle/>
        <a:p>
          <a:endParaRPr lang="en-US"/>
        </a:p>
      </dgm:t>
    </dgm:pt>
    <dgm:pt modelId="{1469F25A-045D-49E1-BB33-8BCC69586F8D}">
      <dgm:prSet/>
      <dgm:spPr>
        <a:solidFill>
          <a:schemeClr val="tx1"/>
        </a:solidFill>
      </dgm:spPr>
      <dgm:t>
        <a:bodyPr/>
        <a:lstStyle/>
        <a:p>
          <a:r>
            <a:rPr lang="sr-Cyrl-RS" dirty="0">
              <a:solidFill>
                <a:schemeClr val="bg1"/>
              </a:solidFill>
            </a:rPr>
            <a:t>Центар за заштиту жртава трговине људима врши формалну идентификацију жртава трговине људима, а установе образовања и васпитања имају улогу у процесу прелиминарне идентификације жртава трговине људима. Прелиминарна идентификација се односи на процену постојања ризика да је ученик жртва трговине и не подразумева верификацију да је ученик жртва трговине људима. </a:t>
          </a:r>
          <a:endParaRPr lang="sr-Latn-RS" dirty="0">
            <a:solidFill>
              <a:schemeClr val="bg1"/>
            </a:solidFill>
          </a:endParaRPr>
        </a:p>
      </dgm:t>
    </dgm:pt>
    <dgm:pt modelId="{4C11C30F-9886-4353-8765-26DA049AB1C0}" type="parTrans" cxnId="{A032E5B9-6EC0-4407-AB35-ACE2020BEB3C}">
      <dgm:prSet/>
      <dgm:spPr/>
      <dgm:t>
        <a:bodyPr/>
        <a:lstStyle/>
        <a:p>
          <a:endParaRPr lang="en-US"/>
        </a:p>
      </dgm:t>
    </dgm:pt>
    <dgm:pt modelId="{706C7127-337F-43E7-B08E-1424224F441F}" type="sibTrans" cxnId="{A032E5B9-6EC0-4407-AB35-ACE2020BEB3C}">
      <dgm:prSet/>
      <dgm:spPr/>
      <dgm:t>
        <a:bodyPr/>
        <a:lstStyle/>
        <a:p>
          <a:endParaRPr lang="en-US"/>
        </a:p>
      </dgm:t>
    </dgm:pt>
    <dgm:pt modelId="{313622BA-0A16-409F-8BFF-38F4FFC4F684}" type="pres">
      <dgm:prSet presAssocID="{730D75D7-2FE2-4FE5-BC3A-C5AF46B5CD31}" presName="linear" presStyleCnt="0">
        <dgm:presLayoutVars>
          <dgm:animLvl val="lvl"/>
          <dgm:resizeHandles val="exact"/>
        </dgm:presLayoutVars>
      </dgm:prSet>
      <dgm:spPr/>
    </dgm:pt>
    <dgm:pt modelId="{B071EE48-16AC-4699-9375-AC5464B0958D}" type="pres">
      <dgm:prSet presAssocID="{8E0F36B3-8065-4D42-BC09-03DDA854B563}" presName="parentText" presStyleLbl="node1" presStyleIdx="0" presStyleCnt="5">
        <dgm:presLayoutVars>
          <dgm:chMax val="0"/>
          <dgm:bulletEnabled val="1"/>
        </dgm:presLayoutVars>
      </dgm:prSet>
      <dgm:spPr/>
    </dgm:pt>
    <dgm:pt modelId="{062E65C9-A263-4F51-8E08-870A7268DB68}" type="pres">
      <dgm:prSet presAssocID="{9A70E02E-ED44-4195-A3E8-6E02450E8A38}" presName="spacer" presStyleCnt="0"/>
      <dgm:spPr/>
    </dgm:pt>
    <dgm:pt modelId="{91F206DD-2AD7-4362-9FA6-AD2F17E96531}" type="pres">
      <dgm:prSet presAssocID="{742DCA26-2770-4EBD-BBFC-E00162C176BD}" presName="parentText" presStyleLbl="node1" presStyleIdx="1" presStyleCnt="5">
        <dgm:presLayoutVars>
          <dgm:chMax val="0"/>
          <dgm:bulletEnabled val="1"/>
        </dgm:presLayoutVars>
      </dgm:prSet>
      <dgm:spPr/>
    </dgm:pt>
    <dgm:pt modelId="{36675D0A-0ED3-4ADA-A552-4174F6830C39}" type="pres">
      <dgm:prSet presAssocID="{4315692C-6365-4141-ADC8-7268A7885E34}" presName="spacer" presStyleCnt="0"/>
      <dgm:spPr/>
    </dgm:pt>
    <dgm:pt modelId="{3B7098AA-5798-4C04-8CAE-1C368E86FFCA}" type="pres">
      <dgm:prSet presAssocID="{4490E8A0-A6E8-41FD-8EF4-FCB2968E48A1}" presName="parentText" presStyleLbl="node1" presStyleIdx="2" presStyleCnt="5">
        <dgm:presLayoutVars>
          <dgm:chMax val="0"/>
          <dgm:bulletEnabled val="1"/>
        </dgm:presLayoutVars>
      </dgm:prSet>
      <dgm:spPr/>
    </dgm:pt>
    <dgm:pt modelId="{45A4C4EB-D307-4A75-8459-131A351AC997}" type="pres">
      <dgm:prSet presAssocID="{8DCEF06A-2617-49CE-A52D-6CD34BF7C52C}" presName="spacer" presStyleCnt="0"/>
      <dgm:spPr/>
    </dgm:pt>
    <dgm:pt modelId="{EB41E685-B920-4235-8527-CBAEE205D543}" type="pres">
      <dgm:prSet presAssocID="{F167FECB-AE41-4BB9-87D4-0259D88EDB94}" presName="parentText" presStyleLbl="node1" presStyleIdx="3" presStyleCnt="5" custLinFactNeighborX="132" custLinFactNeighborY="-37798">
        <dgm:presLayoutVars>
          <dgm:chMax val="0"/>
          <dgm:bulletEnabled val="1"/>
        </dgm:presLayoutVars>
      </dgm:prSet>
      <dgm:spPr/>
    </dgm:pt>
    <dgm:pt modelId="{C4887B1D-8847-4E0C-AB31-0084C247D71C}" type="pres">
      <dgm:prSet presAssocID="{00AEBEC8-B250-42D9-BF0F-E2F252A46ABF}" presName="spacer" presStyleCnt="0"/>
      <dgm:spPr/>
    </dgm:pt>
    <dgm:pt modelId="{01CAB31C-4CB0-4D58-997A-BC7BDB179012}" type="pres">
      <dgm:prSet presAssocID="{1469F25A-045D-49E1-BB33-8BCC69586F8D}" presName="parentText" presStyleLbl="node1" presStyleIdx="4" presStyleCnt="5">
        <dgm:presLayoutVars>
          <dgm:chMax val="0"/>
          <dgm:bulletEnabled val="1"/>
        </dgm:presLayoutVars>
      </dgm:prSet>
      <dgm:spPr/>
    </dgm:pt>
  </dgm:ptLst>
  <dgm:cxnLst>
    <dgm:cxn modelId="{15989326-2AAA-4706-BCC3-40BB9138CFE1}" type="presOf" srcId="{F167FECB-AE41-4BB9-87D4-0259D88EDB94}" destId="{EB41E685-B920-4235-8527-CBAEE205D543}" srcOrd="0" destOrd="0" presId="urn:microsoft.com/office/officeart/2005/8/layout/vList2"/>
    <dgm:cxn modelId="{737F114F-578B-4F81-8986-CE938DA7C3DB}" srcId="{730D75D7-2FE2-4FE5-BC3A-C5AF46B5CD31}" destId="{4490E8A0-A6E8-41FD-8EF4-FCB2968E48A1}" srcOrd="2" destOrd="0" parTransId="{BAE42720-B19F-4422-B9D8-919A295CDF6D}" sibTransId="{8DCEF06A-2617-49CE-A52D-6CD34BF7C52C}"/>
    <dgm:cxn modelId="{82937173-0946-4EA3-80CA-68CE96E70274}" srcId="{730D75D7-2FE2-4FE5-BC3A-C5AF46B5CD31}" destId="{F167FECB-AE41-4BB9-87D4-0259D88EDB94}" srcOrd="3" destOrd="0" parTransId="{11418E7B-8048-4283-B5D8-9FD8C4CC05D4}" sibTransId="{00AEBEC8-B250-42D9-BF0F-E2F252A46ABF}"/>
    <dgm:cxn modelId="{38196798-37B2-4DDE-9D38-8235E6783E97}" type="presOf" srcId="{4490E8A0-A6E8-41FD-8EF4-FCB2968E48A1}" destId="{3B7098AA-5798-4C04-8CAE-1C368E86FFCA}" srcOrd="0" destOrd="0" presId="urn:microsoft.com/office/officeart/2005/8/layout/vList2"/>
    <dgm:cxn modelId="{81D6F29F-2B14-4E7F-A061-3DB4B7AA6337}" type="presOf" srcId="{1469F25A-045D-49E1-BB33-8BCC69586F8D}" destId="{01CAB31C-4CB0-4D58-997A-BC7BDB179012}" srcOrd="0" destOrd="0" presId="urn:microsoft.com/office/officeart/2005/8/layout/vList2"/>
    <dgm:cxn modelId="{46CBE9A5-A88B-4D75-A882-FAA58206BBC8}" type="presOf" srcId="{8E0F36B3-8065-4D42-BC09-03DDA854B563}" destId="{B071EE48-16AC-4699-9375-AC5464B0958D}" srcOrd="0" destOrd="0" presId="urn:microsoft.com/office/officeart/2005/8/layout/vList2"/>
    <dgm:cxn modelId="{A032E5B9-6EC0-4407-AB35-ACE2020BEB3C}" srcId="{730D75D7-2FE2-4FE5-BC3A-C5AF46B5CD31}" destId="{1469F25A-045D-49E1-BB33-8BCC69586F8D}" srcOrd="4" destOrd="0" parTransId="{4C11C30F-9886-4353-8765-26DA049AB1C0}" sibTransId="{706C7127-337F-43E7-B08E-1424224F441F}"/>
    <dgm:cxn modelId="{59176FC7-867E-40F1-9A25-B1B08B00F481}" type="presOf" srcId="{730D75D7-2FE2-4FE5-BC3A-C5AF46B5CD31}" destId="{313622BA-0A16-409F-8BFF-38F4FFC4F684}" srcOrd="0" destOrd="0" presId="urn:microsoft.com/office/officeart/2005/8/layout/vList2"/>
    <dgm:cxn modelId="{5CDB53D7-0FD9-4525-B314-180ADC30BBA9}" srcId="{730D75D7-2FE2-4FE5-BC3A-C5AF46B5CD31}" destId="{8E0F36B3-8065-4D42-BC09-03DDA854B563}" srcOrd="0" destOrd="0" parTransId="{C3542585-A569-4113-9F54-1E76225DBD0E}" sibTransId="{9A70E02E-ED44-4195-A3E8-6E02450E8A38}"/>
    <dgm:cxn modelId="{664B95D7-B1BD-4D66-A9AE-C8E8920FA57D}" type="presOf" srcId="{742DCA26-2770-4EBD-BBFC-E00162C176BD}" destId="{91F206DD-2AD7-4362-9FA6-AD2F17E96531}" srcOrd="0" destOrd="0" presId="urn:microsoft.com/office/officeart/2005/8/layout/vList2"/>
    <dgm:cxn modelId="{D0C8ECD8-3C91-4A19-A06D-594114BE123D}" srcId="{730D75D7-2FE2-4FE5-BC3A-C5AF46B5CD31}" destId="{742DCA26-2770-4EBD-BBFC-E00162C176BD}" srcOrd="1" destOrd="0" parTransId="{FCE0DA89-90F6-46BE-8D48-0CBD4F785A4E}" sibTransId="{4315692C-6365-4141-ADC8-7268A7885E34}"/>
    <dgm:cxn modelId="{40CD0381-0064-4E12-8152-3BB1E40B29DE}" type="presParOf" srcId="{313622BA-0A16-409F-8BFF-38F4FFC4F684}" destId="{B071EE48-16AC-4699-9375-AC5464B0958D}" srcOrd="0" destOrd="0" presId="urn:microsoft.com/office/officeart/2005/8/layout/vList2"/>
    <dgm:cxn modelId="{5589F9B3-0EF3-44C0-A238-34B2FA4B3267}" type="presParOf" srcId="{313622BA-0A16-409F-8BFF-38F4FFC4F684}" destId="{062E65C9-A263-4F51-8E08-870A7268DB68}" srcOrd="1" destOrd="0" presId="urn:microsoft.com/office/officeart/2005/8/layout/vList2"/>
    <dgm:cxn modelId="{4D2366A7-67E2-47BB-A53D-7864E35B7A93}" type="presParOf" srcId="{313622BA-0A16-409F-8BFF-38F4FFC4F684}" destId="{91F206DD-2AD7-4362-9FA6-AD2F17E96531}" srcOrd="2" destOrd="0" presId="urn:microsoft.com/office/officeart/2005/8/layout/vList2"/>
    <dgm:cxn modelId="{50FDA993-CE08-43E6-A0E6-C2A031CA65D0}" type="presParOf" srcId="{313622BA-0A16-409F-8BFF-38F4FFC4F684}" destId="{36675D0A-0ED3-4ADA-A552-4174F6830C39}" srcOrd="3" destOrd="0" presId="urn:microsoft.com/office/officeart/2005/8/layout/vList2"/>
    <dgm:cxn modelId="{24CE2A1D-0C1C-4B16-9F3A-8E81204D2477}" type="presParOf" srcId="{313622BA-0A16-409F-8BFF-38F4FFC4F684}" destId="{3B7098AA-5798-4C04-8CAE-1C368E86FFCA}" srcOrd="4" destOrd="0" presId="urn:microsoft.com/office/officeart/2005/8/layout/vList2"/>
    <dgm:cxn modelId="{1D750D7D-21B8-4A23-8694-73FCB5DCBE20}" type="presParOf" srcId="{313622BA-0A16-409F-8BFF-38F4FFC4F684}" destId="{45A4C4EB-D307-4A75-8459-131A351AC997}" srcOrd="5" destOrd="0" presId="urn:microsoft.com/office/officeart/2005/8/layout/vList2"/>
    <dgm:cxn modelId="{04409B7F-D6F1-4910-B617-0942FFE5DAF2}" type="presParOf" srcId="{313622BA-0A16-409F-8BFF-38F4FFC4F684}" destId="{EB41E685-B920-4235-8527-CBAEE205D543}" srcOrd="6" destOrd="0" presId="urn:microsoft.com/office/officeart/2005/8/layout/vList2"/>
    <dgm:cxn modelId="{BD821FA7-1598-4F0F-BB4B-E495D0A9399B}" type="presParOf" srcId="{313622BA-0A16-409F-8BFF-38F4FFC4F684}" destId="{C4887B1D-8847-4E0C-AB31-0084C247D71C}" srcOrd="7" destOrd="0" presId="urn:microsoft.com/office/officeart/2005/8/layout/vList2"/>
    <dgm:cxn modelId="{EF6A8012-AD82-4E09-8FA3-95877EDE2BE5}" type="presParOf" srcId="{313622BA-0A16-409F-8BFF-38F4FFC4F684}" destId="{01CAB31C-4CB0-4D58-997A-BC7BDB179012}"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3DC1FC7-A498-4036-A750-5116C123FB4C}" type="doc">
      <dgm:prSet loTypeId="urn:microsoft.com/office/officeart/2005/8/layout/default#1" loCatId="list" qsTypeId="urn:microsoft.com/office/officeart/2005/8/quickstyle/simple1" qsCatId="simple" csTypeId="urn:microsoft.com/office/officeart/2005/8/colors/colorful1#1" csCatId="colorful" phldr="1"/>
      <dgm:spPr/>
      <dgm:t>
        <a:bodyPr/>
        <a:lstStyle/>
        <a:p>
          <a:endParaRPr lang="sr-Latn-RS"/>
        </a:p>
      </dgm:t>
    </dgm:pt>
    <dgm:pt modelId="{7DE3B550-FAEB-4C4A-BA7F-9DABFB64AE84}">
      <dgm:prSet/>
      <dgm:spPr>
        <a:solidFill>
          <a:schemeClr val="bg1"/>
        </a:solidFill>
      </dgm:spPr>
      <dgm:t>
        <a:bodyPr/>
        <a:lstStyle/>
        <a:p>
          <a:r>
            <a:rPr lang="ru-RU" b="1" dirty="0">
              <a:solidFill>
                <a:schemeClr val="tx1"/>
              </a:solidFill>
            </a:rPr>
            <a:t>Индикатори су у зависности од интензитета рангирани на три нивоа/степена:</a:t>
          </a:r>
          <a:endParaRPr lang="sr-Latn-RS" dirty="0">
            <a:solidFill>
              <a:schemeClr val="tx1"/>
            </a:solidFill>
          </a:endParaRPr>
        </a:p>
      </dgm:t>
    </dgm:pt>
    <dgm:pt modelId="{AECBE7D6-10ED-493A-B463-59E5413B600A}" type="parTrans" cxnId="{6EB63E03-2F8C-41AC-A516-9460720D9AEA}">
      <dgm:prSet/>
      <dgm:spPr/>
      <dgm:t>
        <a:bodyPr/>
        <a:lstStyle/>
        <a:p>
          <a:endParaRPr lang="sr-Latn-RS"/>
        </a:p>
      </dgm:t>
    </dgm:pt>
    <dgm:pt modelId="{DCD37ADF-2E84-43AD-9E51-A398FC89E780}" type="sibTrans" cxnId="{6EB63E03-2F8C-41AC-A516-9460720D9AEA}">
      <dgm:prSet/>
      <dgm:spPr/>
      <dgm:t>
        <a:bodyPr/>
        <a:lstStyle/>
        <a:p>
          <a:endParaRPr lang="sr-Latn-RS"/>
        </a:p>
      </dgm:t>
    </dgm:pt>
    <dgm:pt modelId="{D12FE680-8B72-456A-AFEC-0DACAA53DF76}">
      <dgm:prSet/>
      <dgm:spPr>
        <a:solidFill>
          <a:schemeClr val="bg1"/>
        </a:solidFill>
      </dgm:spPr>
      <dgm:t>
        <a:bodyPr/>
        <a:lstStyle/>
        <a:p>
          <a:r>
            <a:rPr lang="ru-RU" b="1" u="sng" dirty="0">
              <a:solidFill>
                <a:schemeClr val="tx1"/>
              </a:solidFill>
            </a:rPr>
            <a:t>Први ниво (слаб индикатор) </a:t>
          </a:r>
          <a:r>
            <a:rPr lang="ru-RU" b="1" dirty="0">
              <a:solidFill>
                <a:schemeClr val="tx1"/>
              </a:solidFill>
            </a:rPr>
            <a:t>– индикатори који указују да постоје неке тешкоће, проблеми у понашању који нису нужно у вези са трговином,</a:t>
          </a:r>
          <a:endParaRPr lang="sr-Latn-RS" b="1" dirty="0">
            <a:solidFill>
              <a:schemeClr val="tx1"/>
            </a:solidFill>
          </a:endParaRPr>
        </a:p>
      </dgm:t>
    </dgm:pt>
    <dgm:pt modelId="{C6114D6A-7E68-42EA-8A24-EB50BD74CF82}" type="parTrans" cxnId="{3A5F968C-F444-4575-B179-47F361AFBD11}">
      <dgm:prSet/>
      <dgm:spPr/>
      <dgm:t>
        <a:bodyPr/>
        <a:lstStyle/>
        <a:p>
          <a:endParaRPr lang="sr-Latn-RS"/>
        </a:p>
      </dgm:t>
    </dgm:pt>
    <dgm:pt modelId="{4D597E92-754F-4300-B694-2BEB30525B70}" type="sibTrans" cxnId="{3A5F968C-F444-4575-B179-47F361AFBD11}">
      <dgm:prSet/>
      <dgm:spPr/>
      <dgm:t>
        <a:bodyPr/>
        <a:lstStyle/>
        <a:p>
          <a:endParaRPr lang="sr-Latn-RS"/>
        </a:p>
      </dgm:t>
    </dgm:pt>
    <dgm:pt modelId="{AC1152B0-D059-4FA7-9E98-918531412857}">
      <dgm:prSet/>
      <dgm:spPr>
        <a:solidFill>
          <a:schemeClr val="bg1"/>
        </a:solidFill>
      </dgm:spPr>
      <dgm:t>
        <a:bodyPr/>
        <a:lstStyle/>
        <a:p>
          <a:r>
            <a:rPr lang="ru-RU" b="1" u="sng" dirty="0">
              <a:solidFill>
                <a:schemeClr val="tx1"/>
              </a:solidFill>
            </a:rPr>
            <a:t>Други ниво (умерени индикатор)</a:t>
          </a:r>
          <a:r>
            <a:rPr lang="ru-RU" b="1" dirty="0">
              <a:solidFill>
                <a:schemeClr val="tx1"/>
              </a:solidFill>
            </a:rPr>
            <a:t>– индикатори који указују на трговину људима,</a:t>
          </a:r>
          <a:r>
            <a:rPr lang="sr-Latn-RS" b="1" dirty="0">
              <a:solidFill>
                <a:schemeClr val="tx1"/>
              </a:solidFill>
            </a:rPr>
            <a:t> </a:t>
          </a:r>
          <a:r>
            <a:rPr lang="sr-Cyrl-RS" b="1" dirty="0">
              <a:solidFill>
                <a:schemeClr val="tx1"/>
              </a:solidFill>
            </a:rPr>
            <a:t>у ма</a:t>
          </a:r>
          <a:r>
            <a:rPr lang="ru-RU" b="1" dirty="0">
              <a:solidFill>
                <a:schemeClr val="tx1"/>
              </a:solidFill>
            </a:rPr>
            <a:t>њој или у већој мери</a:t>
          </a:r>
          <a:endParaRPr lang="sr-Latn-RS" b="1" dirty="0">
            <a:solidFill>
              <a:schemeClr val="tx1"/>
            </a:solidFill>
          </a:endParaRPr>
        </a:p>
      </dgm:t>
    </dgm:pt>
    <dgm:pt modelId="{15E9D27E-CDCE-4F4D-8E4B-20ABD3FFB12C}" type="parTrans" cxnId="{59D1ABE9-026F-4DF3-A97B-ECA8F93DC998}">
      <dgm:prSet/>
      <dgm:spPr/>
      <dgm:t>
        <a:bodyPr/>
        <a:lstStyle/>
        <a:p>
          <a:endParaRPr lang="sr-Latn-RS"/>
        </a:p>
      </dgm:t>
    </dgm:pt>
    <dgm:pt modelId="{46D7AD2F-98E6-4C10-AA9F-2A84B8416792}" type="sibTrans" cxnId="{59D1ABE9-026F-4DF3-A97B-ECA8F93DC998}">
      <dgm:prSet/>
      <dgm:spPr/>
      <dgm:t>
        <a:bodyPr/>
        <a:lstStyle/>
        <a:p>
          <a:endParaRPr lang="sr-Latn-RS"/>
        </a:p>
      </dgm:t>
    </dgm:pt>
    <dgm:pt modelId="{9633BC98-68CC-42E7-BCAB-6AD2D78ED6C5}">
      <dgm:prSet/>
      <dgm:spPr>
        <a:solidFill>
          <a:schemeClr val="bg1"/>
        </a:solidFill>
      </dgm:spPr>
      <dgm:t>
        <a:bodyPr/>
        <a:lstStyle/>
        <a:p>
          <a:r>
            <a:rPr lang="ru-RU" b="1" u="sng" dirty="0">
              <a:solidFill>
                <a:schemeClr val="tx1"/>
              </a:solidFill>
            </a:rPr>
            <a:t>Трећи ниво (јак индикатор) </a:t>
          </a:r>
          <a:r>
            <a:rPr lang="ru-RU" b="1" dirty="0">
              <a:solidFill>
                <a:schemeClr val="tx1"/>
              </a:solidFill>
            </a:rPr>
            <a:t>– индикатори који у највећој мери указују на трговину људима</a:t>
          </a:r>
          <a:r>
            <a:rPr lang="ru-RU" dirty="0">
              <a:solidFill>
                <a:schemeClr val="tx1"/>
              </a:solidFill>
            </a:rPr>
            <a:t>.</a:t>
          </a:r>
          <a:endParaRPr lang="sr-Latn-RS" dirty="0">
            <a:solidFill>
              <a:schemeClr val="tx1"/>
            </a:solidFill>
          </a:endParaRPr>
        </a:p>
      </dgm:t>
    </dgm:pt>
    <dgm:pt modelId="{31521C89-0E73-4EA2-A5B0-18D926C5178E}" type="parTrans" cxnId="{BBCF581B-83FD-4EA5-94A1-94F6FE48A180}">
      <dgm:prSet/>
      <dgm:spPr/>
      <dgm:t>
        <a:bodyPr/>
        <a:lstStyle/>
        <a:p>
          <a:endParaRPr lang="sr-Latn-RS"/>
        </a:p>
      </dgm:t>
    </dgm:pt>
    <dgm:pt modelId="{24F7838E-5CE2-4106-B78F-B8959486B7CC}" type="sibTrans" cxnId="{BBCF581B-83FD-4EA5-94A1-94F6FE48A180}">
      <dgm:prSet/>
      <dgm:spPr/>
      <dgm:t>
        <a:bodyPr/>
        <a:lstStyle/>
        <a:p>
          <a:endParaRPr lang="sr-Latn-RS"/>
        </a:p>
      </dgm:t>
    </dgm:pt>
    <dgm:pt modelId="{1D4D6CD5-99C0-40AA-BA7A-929FA8C0DCA2}">
      <dgm:prSet/>
      <dgm:spPr>
        <a:solidFill>
          <a:schemeClr val="bg1"/>
        </a:solidFill>
      </dgm:spPr>
      <dgm:t>
        <a:bodyPr/>
        <a:lstStyle/>
        <a:p>
          <a:r>
            <a:rPr lang="ru-RU" b="1" dirty="0">
              <a:solidFill>
                <a:schemeClr val="tx1"/>
              </a:solidFill>
            </a:rPr>
            <a:t>У складу са проценом, да ли је реч о слабим, умереним или јаким индикаторима</a:t>
          </a:r>
          <a:r>
            <a:rPr lang="sr-Latn-RS" b="1" dirty="0">
              <a:solidFill>
                <a:schemeClr val="tx1"/>
              </a:solidFill>
            </a:rPr>
            <a:t>,</a:t>
          </a:r>
          <a:r>
            <a:rPr lang="ru-RU" b="1" dirty="0">
              <a:solidFill>
                <a:schemeClr val="tx1"/>
              </a:solidFill>
            </a:rPr>
            <a:t> установа образовања и васпитања предузима даље кораке</a:t>
          </a:r>
          <a:r>
            <a:rPr lang="sr-Latn-RS" b="1" dirty="0">
              <a:solidFill>
                <a:schemeClr val="tx1"/>
              </a:solidFill>
            </a:rPr>
            <a:t>.</a:t>
          </a:r>
          <a:endParaRPr lang="sr-Latn-RS" dirty="0">
            <a:solidFill>
              <a:schemeClr val="tx1"/>
            </a:solidFill>
          </a:endParaRPr>
        </a:p>
      </dgm:t>
    </dgm:pt>
    <dgm:pt modelId="{859CBABB-7967-461B-BFFB-848A92BAFD85}" type="parTrans" cxnId="{30D89281-8633-4BFF-9B12-6218D66A348C}">
      <dgm:prSet/>
      <dgm:spPr/>
      <dgm:t>
        <a:bodyPr/>
        <a:lstStyle/>
        <a:p>
          <a:endParaRPr lang="sr-Latn-RS"/>
        </a:p>
      </dgm:t>
    </dgm:pt>
    <dgm:pt modelId="{522ABB4E-20F7-438C-9631-B85F79EBE8E5}" type="sibTrans" cxnId="{30D89281-8633-4BFF-9B12-6218D66A348C}">
      <dgm:prSet/>
      <dgm:spPr/>
      <dgm:t>
        <a:bodyPr/>
        <a:lstStyle/>
        <a:p>
          <a:endParaRPr lang="sr-Latn-RS"/>
        </a:p>
      </dgm:t>
    </dgm:pt>
    <dgm:pt modelId="{2C1DA994-F1C8-45A8-A350-AC71D57E51AF}" type="pres">
      <dgm:prSet presAssocID="{23DC1FC7-A498-4036-A750-5116C123FB4C}" presName="diagram" presStyleCnt="0">
        <dgm:presLayoutVars>
          <dgm:dir/>
          <dgm:resizeHandles val="exact"/>
        </dgm:presLayoutVars>
      </dgm:prSet>
      <dgm:spPr/>
    </dgm:pt>
    <dgm:pt modelId="{C6A4BAF8-362C-46C5-BA5B-5785DEE5FEAF}" type="pres">
      <dgm:prSet presAssocID="{7DE3B550-FAEB-4C4A-BA7F-9DABFB64AE84}" presName="node" presStyleLbl="node1" presStyleIdx="0" presStyleCnt="5">
        <dgm:presLayoutVars>
          <dgm:bulletEnabled val="1"/>
        </dgm:presLayoutVars>
      </dgm:prSet>
      <dgm:spPr/>
    </dgm:pt>
    <dgm:pt modelId="{7916C93B-5B67-4FF4-AD3B-9C1658B12898}" type="pres">
      <dgm:prSet presAssocID="{DCD37ADF-2E84-43AD-9E51-A398FC89E780}" presName="sibTrans" presStyleCnt="0"/>
      <dgm:spPr/>
    </dgm:pt>
    <dgm:pt modelId="{DFB8D9BC-C657-47B7-9058-E828FDF946A1}" type="pres">
      <dgm:prSet presAssocID="{D12FE680-8B72-456A-AFEC-0DACAA53DF76}" presName="node" presStyleLbl="node1" presStyleIdx="1" presStyleCnt="5">
        <dgm:presLayoutVars>
          <dgm:bulletEnabled val="1"/>
        </dgm:presLayoutVars>
      </dgm:prSet>
      <dgm:spPr/>
    </dgm:pt>
    <dgm:pt modelId="{42594EFE-83E4-4E74-88AE-5490E348B7AF}" type="pres">
      <dgm:prSet presAssocID="{4D597E92-754F-4300-B694-2BEB30525B70}" presName="sibTrans" presStyleCnt="0"/>
      <dgm:spPr/>
    </dgm:pt>
    <dgm:pt modelId="{69E6B18C-FEA6-48A0-BF4C-B412272D6790}" type="pres">
      <dgm:prSet presAssocID="{AC1152B0-D059-4FA7-9E98-918531412857}" presName="node" presStyleLbl="node1" presStyleIdx="2" presStyleCnt="5">
        <dgm:presLayoutVars>
          <dgm:bulletEnabled val="1"/>
        </dgm:presLayoutVars>
      </dgm:prSet>
      <dgm:spPr/>
    </dgm:pt>
    <dgm:pt modelId="{8EEBCBF6-57BC-4CCB-B3DE-6ACF45CD9CAA}" type="pres">
      <dgm:prSet presAssocID="{46D7AD2F-98E6-4C10-AA9F-2A84B8416792}" presName="sibTrans" presStyleCnt="0"/>
      <dgm:spPr/>
    </dgm:pt>
    <dgm:pt modelId="{04A7B45F-B16A-49A1-AC5C-757732B91C87}" type="pres">
      <dgm:prSet presAssocID="{9633BC98-68CC-42E7-BCAB-6AD2D78ED6C5}" presName="node" presStyleLbl="node1" presStyleIdx="3" presStyleCnt="5" custLinFactNeighborX="1763" custLinFactNeighborY="2350">
        <dgm:presLayoutVars>
          <dgm:bulletEnabled val="1"/>
        </dgm:presLayoutVars>
      </dgm:prSet>
      <dgm:spPr/>
    </dgm:pt>
    <dgm:pt modelId="{5778843D-ABC6-4C9F-AB41-84B537E3DF95}" type="pres">
      <dgm:prSet presAssocID="{24F7838E-5CE2-4106-B78F-B8959486B7CC}" presName="sibTrans" presStyleCnt="0"/>
      <dgm:spPr/>
    </dgm:pt>
    <dgm:pt modelId="{BD2D82EA-4C47-445A-9D56-5C29BEE46B3A}" type="pres">
      <dgm:prSet presAssocID="{1D4D6CD5-99C0-40AA-BA7A-929FA8C0DCA2}" presName="node" presStyleLbl="node1" presStyleIdx="4" presStyleCnt="5">
        <dgm:presLayoutVars>
          <dgm:bulletEnabled val="1"/>
        </dgm:presLayoutVars>
      </dgm:prSet>
      <dgm:spPr/>
    </dgm:pt>
  </dgm:ptLst>
  <dgm:cxnLst>
    <dgm:cxn modelId="{6EB63E03-2F8C-41AC-A516-9460720D9AEA}" srcId="{23DC1FC7-A498-4036-A750-5116C123FB4C}" destId="{7DE3B550-FAEB-4C4A-BA7F-9DABFB64AE84}" srcOrd="0" destOrd="0" parTransId="{AECBE7D6-10ED-493A-B463-59E5413B600A}" sibTransId="{DCD37ADF-2E84-43AD-9E51-A398FC89E780}"/>
    <dgm:cxn modelId="{BBCF581B-83FD-4EA5-94A1-94F6FE48A180}" srcId="{23DC1FC7-A498-4036-A750-5116C123FB4C}" destId="{9633BC98-68CC-42E7-BCAB-6AD2D78ED6C5}" srcOrd="3" destOrd="0" parTransId="{31521C89-0E73-4EA2-A5B0-18D926C5178E}" sibTransId="{24F7838E-5CE2-4106-B78F-B8959486B7CC}"/>
    <dgm:cxn modelId="{58FFE743-0A4D-4BC9-9EEB-628FF9FE0130}" type="presOf" srcId="{D12FE680-8B72-456A-AFEC-0DACAA53DF76}" destId="{DFB8D9BC-C657-47B7-9058-E828FDF946A1}" srcOrd="0" destOrd="0" presId="urn:microsoft.com/office/officeart/2005/8/layout/default#1"/>
    <dgm:cxn modelId="{5351B258-6622-4B31-BA6D-EEBDE27B9AF1}" type="presOf" srcId="{AC1152B0-D059-4FA7-9E98-918531412857}" destId="{69E6B18C-FEA6-48A0-BF4C-B412272D6790}" srcOrd="0" destOrd="0" presId="urn:microsoft.com/office/officeart/2005/8/layout/default#1"/>
    <dgm:cxn modelId="{79975D5A-0440-4D95-8C3C-0BEB0CA4B01D}" type="presOf" srcId="{23DC1FC7-A498-4036-A750-5116C123FB4C}" destId="{2C1DA994-F1C8-45A8-A350-AC71D57E51AF}" srcOrd="0" destOrd="0" presId="urn:microsoft.com/office/officeart/2005/8/layout/default#1"/>
    <dgm:cxn modelId="{30D89281-8633-4BFF-9B12-6218D66A348C}" srcId="{23DC1FC7-A498-4036-A750-5116C123FB4C}" destId="{1D4D6CD5-99C0-40AA-BA7A-929FA8C0DCA2}" srcOrd="4" destOrd="0" parTransId="{859CBABB-7967-461B-BFFB-848A92BAFD85}" sibTransId="{522ABB4E-20F7-438C-9631-B85F79EBE8E5}"/>
    <dgm:cxn modelId="{3A5F968C-F444-4575-B179-47F361AFBD11}" srcId="{23DC1FC7-A498-4036-A750-5116C123FB4C}" destId="{D12FE680-8B72-456A-AFEC-0DACAA53DF76}" srcOrd="1" destOrd="0" parTransId="{C6114D6A-7E68-42EA-8A24-EB50BD74CF82}" sibTransId="{4D597E92-754F-4300-B694-2BEB30525B70}"/>
    <dgm:cxn modelId="{40B5518D-9DED-4BD3-AED4-F68B913CCC25}" type="presOf" srcId="{1D4D6CD5-99C0-40AA-BA7A-929FA8C0DCA2}" destId="{BD2D82EA-4C47-445A-9D56-5C29BEE46B3A}" srcOrd="0" destOrd="0" presId="urn:microsoft.com/office/officeart/2005/8/layout/default#1"/>
    <dgm:cxn modelId="{CC71CAC0-5517-45D2-8367-8270A873EABE}" type="presOf" srcId="{7DE3B550-FAEB-4C4A-BA7F-9DABFB64AE84}" destId="{C6A4BAF8-362C-46C5-BA5B-5785DEE5FEAF}" srcOrd="0" destOrd="0" presId="urn:microsoft.com/office/officeart/2005/8/layout/default#1"/>
    <dgm:cxn modelId="{DF45EFC1-17C2-40DB-B471-B12823EB349F}" type="presOf" srcId="{9633BC98-68CC-42E7-BCAB-6AD2D78ED6C5}" destId="{04A7B45F-B16A-49A1-AC5C-757732B91C87}" srcOrd="0" destOrd="0" presId="urn:microsoft.com/office/officeart/2005/8/layout/default#1"/>
    <dgm:cxn modelId="{59D1ABE9-026F-4DF3-A97B-ECA8F93DC998}" srcId="{23DC1FC7-A498-4036-A750-5116C123FB4C}" destId="{AC1152B0-D059-4FA7-9E98-918531412857}" srcOrd="2" destOrd="0" parTransId="{15E9D27E-CDCE-4F4D-8E4B-20ABD3FFB12C}" sibTransId="{46D7AD2F-98E6-4C10-AA9F-2A84B8416792}"/>
    <dgm:cxn modelId="{4681AA71-14C2-4AD3-BC04-DE0F812B18C7}" type="presParOf" srcId="{2C1DA994-F1C8-45A8-A350-AC71D57E51AF}" destId="{C6A4BAF8-362C-46C5-BA5B-5785DEE5FEAF}" srcOrd="0" destOrd="0" presId="urn:microsoft.com/office/officeart/2005/8/layout/default#1"/>
    <dgm:cxn modelId="{90A89A9F-EA5A-4AD9-ACCF-5E97D7CA6CE2}" type="presParOf" srcId="{2C1DA994-F1C8-45A8-A350-AC71D57E51AF}" destId="{7916C93B-5B67-4FF4-AD3B-9C1658B12898}" srcOrd="1" destOrd="0" presId="urn:microsoft.com/office/officeart/2005/8/layout/default#1"/>
    <dgm:cxn modelId="{4B4D8B37-1647-4518-8469-67AC17CB8E2C}" type="presParOf" srcId="{2C1DA994-F1C8-45A8-A350-AC71D57E51AF}" destId="{DFB8D9BC-C657-47B7-9058-E828FDF946A1}" srcOrd="2" destOrd="0" presId="urn:microsoft.com/office/officeart/2005/8/layout/default#1"/>
    <dgm:cxn modelId="{594B1F1D-E708-425E-A578-6C4BCA0081E6}" type="presParOf" srcId="{2C1DA994-F1C8-45A8-A350-AC71D57E51AF}" destId="{42594EFE-83E4-4E74-88AE-5490E348B7AF}" srcOrd="3" destOrd="0" presId="urn:microsoft.com/office/officeart/2005/8/layout/default#1"/>
    <dgm:cxn modelId="{A955521A-0403-42B7-A05E-D7807DBAEF44}" type="presParOf" srcId="{2C1DA994-F1C8-45A8-A350-AC71D57E51AF}" destId="{69E6B18C-FEA6-48A0-BF4C-B412272D6790}" srcOrd="4" destOrd="0" presId="urn:microsoft.com/office/officeart/2005/8/layout/default#1"/>
    <dgm:cxn modelId="{91827975-D968-4799-8321-1870B166376B}" type="presParOf" srcId="{2C1DA994-F1C8-45A8-A350-AC71D57E51AF}" destId="{8EEBCBF6-57BC-4CCB-B3DE-6ACF45CD9CAA}" srcOrd="5" destOrd="0" presId="urn:microsoft.com/office/officeart/2005/8/layout/default#1"/>
    <dgm:cxn modelId="{4BBCE6FD-303A-4EDC-9315-F82EC01ED908}" type="presParOf" srcId="{2C1DA994-F1C8-45A8-A350-AC71D57E51AF}" destId="{04A7B45F-B16A-49A1-AC5C-757732B91C87}" srcOrd="6" destOrd="0" presId="urn:microsoft.com/office/officeart/2005/8/layout/default#1"/>
    <dgm:cxn modelId="{8174D98D-3AFA-42AC-83C7-2F37D588C1AB}" type="presParOf" srcId="{2C1DA994-F1C8-45A8-A350-AC71D57E51AF}" destId="{5778843D-ABC6-4C9F-AB41-84B537E3DF95}" srcOrd="7" destOrd="0" presId="urn:microsoft.com/office/officeart/2005/8/layout/default#1"/>
    <dgm:cxn modelId="{B8EC73E6-7F17-4E4B-8776-BEACED1A8A3A}" type="presParOf" srcId="{2C1DA994-F1C8-45A8-A350-AC71D57E51AF}" destId="{BD2D82EA-4C47-445A-9D56-5C29BEE46B3A}" srcOrd="8" destOrd="0" presId="urn:microsoft.com/office/officeart/2005/8/layout/defaul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CFCA73B-756B-4367-8D70-AB6B503DA7E7}" type="doc">
      <dgm:prSet loTypeId="urn:microsoft.com/office/officeart/2005/8/layout/vList2" loCatId="list" qsTypeId="urn:microsoft.com/office/officeart/2005/8/quickstyle/simple1" qsCatId="simple" csTypeId="urn:microsoft.com/office/officeart/2005/8/colors/colorful1#2" csCatId="colorful" phldr="1"/>
      <dgm:spPr/>
      <dgm:t>
        <a:bodyPr/>
        <a:lstStyle/>
        <a:p>
          <a:endParaRPr lang="sr-Latn-RS"/>
        </a:p>
      </dgm:t>
    </dgm:pt>
    <dgm:pt modelId="{67EA2FA8-83EF-472F-8FC3-266921276DA3}">
      <dgm:prSet/>
      <dgm:spPr>
        <a:solidFill>
          <a:schemeClr val="bg1"/>
        </a:solidFill>
      </dgm:spPr>
      <dgm:t>
        <a:bodyPr/>
        <a:lstStyle/>
        <a:p>
          <a:r>
            <a:rPr lang="en-US" b="1" dirty="0">
              <a:solidFill>
                <a:schemeClr val="tx1"/>
              </a:solidFill>
            </a:rPr>
            <a:t>1 – </a:t>
          </a:r>
          <a:r>
            <a:rPr lang="sr-Cyrl-RS" b="1" dirty="0">
              <a:solidFill>
                <a:schemeClr val="tx1"/>
              </a:solidFill>
            </a:rPr>
            <a:t>слаби индикатори</a:t>
          </a:r>
          <a:r>
            <a:rPr lang="en-US" b="1" dirty="0">
              <a:solidFill>
                <a:schemeClr val="tx1"/>
              </a:solidFill>
            </a:rPr>
            <a:t> су општи и указују на постојање одређених потешкоћа, проблема у понашању ученика, а који не морају нужно да указују на трговину људима;</a:t>
          </a:r>
          <a:endParaRPr lang="sr-Latn-RS" b="1" dirty="0">
            <a:solidFill>
              <a:schemeClr val="tx1"/>
            </a:solidFill>
          </a:endParaRPr>
        </a:p>
      </dgm:t>
    </dgm:pt>
    <dgm:pt modelId="{94A8BDA2-1FF4-43EE-82FD-FE2FADF2425E}" type="parTrans" cxnId="{F6889FC7-FFBE-4E3A-A2A0-97F6A1B58AFA}">
      <dgm:prSet/>
      <dgm:spPr/>
      <dgm:t>
        <a:bodyPr/>
        <a:lstStyle/>
        <a:p>
          <a:endParaRPr lang="sr-Latn-RS" b="1"/>
        </a:p>
      </dgm:t>
    </dgm:pt>
    <dgm:pt modelId="{94AB1867-7A36-470A-84FF-1CADD458068C}" type="sibTrans" cxnId="{F6889FC7-FFBE-4E3A-A2A0-97F6A1B58AFA}">
      <dgm:prSet/>
      <dgm:spPr/>
      <dgm:t>
        <a:bodyPr/>
        <a:lstStyle/>
        <a:p>
          <a:endParaRPr lang="sr-Latn-RS" b="1"/>
        </a:p>
      </dgm:t>
    </dgm:pt>
    <dgm:pt modelId="{58406C2E-A3A3-4E6A-82F6-18233248DE19}">
      <dgm:prSet/>
      <dgm:spPr>
        <a:solidFill>
          <a:schemeClr val="bg1"/>
        </a:solidFill>
      </dgm:spPr>
      <dgm:t>
        <a:bodyPr/>
        <a:lstStyle/>
        <a:p>
          <a:r>
            <a:rPr lang="en-US" b="1" dirty="0">
              <a:solidFill>
                <a:schemeClr val="tx1"/>
              </a:solidFill>
            </a:rPr>
            <a:t>2 – умерени индикатори  у већој мери указују на трговину људима;</a:t>
          </a:r>
          <a:endParaRPr lang="sr-Latn-RS" b="1" dirty="0">
            <a:solidFill>
              <a:schemeClr val="tx1"/>
            </a:solidFill>
          </a:endParaRPr>
        </a:p>
      </dgm:t>
    </dgm:pt>
    <dgm:pt modelId="{E0E736D7-F261-48BC-8BE9-E23BB4095A8B}" type="parTrans" cxnId="{127774BA-A271-4762-8D31-D1305FB9BE84}">
      <dgm:prSet/>
      <dgm:spPr/>
      <dgm:t>
        <a:bodyPr/>
        <a:lstStyle/>
        <a:p>
          <a:endParaRPr lang="sr-Latn-RS" b="1"/>
        </a:p>
      </dgm:t>
    </dgm:pt>
    <dgm:pt modelId="{9A4A0926-1AB3-45E1-A8DE-6644E7A311BB}" type="sibTrans" cxnId="{127774BA-A271-4762-8D31-D1305FB9BE84}">
      <dgm:prSet/>
      <dgm:spPr/>
      <dgm:t>
        <a:bodyPr/>
        <a:lstStyle/>
        <a:p>
          <a:endParaRPr lang="sr-Latn-RS" b="1"/>
        </a:p>
      </dgm:t>
    </dgm:pt>
    <dgm:pt modelId="{C4E2C2A5-1DE1-4E05-B8B7-52FC9F05D4DF}">
      <dgm:prSet/>
      <dgm:spPr>
        <a:solidFill>
          <a:schemeClr val="bg1"/>
        </a:solidFill>
      </dgm:spPr>
      <dgm:t>
        <a:bodyPr/>
        <a:lstStyle/>
        <a:p>
          <a:r>
            <a:rPr lang="en-US" b="1" dirty="0">
              <a:solidFill>
                <a:schemeClr val="tx1"/>
              </a:solidFill>
            </a:rPr>
            <a:t>3 – </a:t>
          </a:r>
          <a:r>
            <a:rPr lang="sr-Cyrl-RS" b="1" dirty="0">
              <a:solidFill>
                <a:schemeClr val="tx1"/>
              </a:solidFill>
            </a:rPr>
            <a:t>јаки индикатори</a:t>
          </a:r>
          <a:r>
            <a:rPr lang="en-US" b="1" dirty="0">
              <a:solidFill>
                <a:schemeClr val="tx1"/>
              </a:solidFill>
            </a:rPr>
            <a:t> у највећој мери указују на трговину  људима.</a:t>
          </a:r>
          <a:endParaRPr lang="sr-Latn-RS" b="1" dirty="0">
            <a:solidFill>
              <a:schemeClr val="tx1"/>
            </a:solidFill>
          </a:endParaRPr>
        </a:p>
      </dgm:t>
    </dgm:pt>
    <dgm:pt modelId="{9FB53E50-2D2F-4412-8CD8-A319A448B391}" type="parTrans" cxnId="{B814EDD6-C1FE-4DAF-8600-0F2E7D7167EB}">
      <dgm:prSet/>
      <dgm:spPr/>
      <dgm:t>
        <a:bodyPr/>
        <a:lstStyle/>
        <a:p>
          <a:endParaRPr lang="sr-Latn-RS" b="1"/>
        </a:p>
      </dgm:t>
    </dgm:pt>
    <dgm:pt modelId="{23E7289E-C140-45A3-8C44-24421641A8E3}" type="sibTrans" cxnId="{B814EDD6-C1FE-4DAF-8600-0F2E7D7167EB}">
      <dgm:prSet/>
      <dgm:spPr/>
      <dgm:t>
        <a:bodyPr/>
        <a:lstStyle/>
        <a:p>
          <a:endParaRPr lang="sr-Latn-RS" b="1"/>
        </a:p>
      </dgm:t>
    </dgm:pt>
    <dgm:pt modelId="{530D4F4D-566E-4ACF-A874-5DCAD69D4FFA}" type="pres">
      <dgm:prSet presAssocID="{1CFCA73B-756B-4367-8D70-AB6B503DA7E7}" presName="linear" presStyleCnt="0">
        <dgm:presLayoutVars>
          <dgm:animLvl val="lvl"/>
          <dgm:resizeHandles val="exact"/>
        </dgm:presLayoutVars>
      </dgm:prSet>
      <dgm:spPr/>
    </dgm:pt>
    <dgm:pt modelId="{446668AC-94B4-4D78-8403-AA82744FA58C}" type="pres">
      <dgm:prSet presAssocID="{67EA2FA8-83EF-472F-8FC3-266921276DA3}" presName="parentText" presStyleLbl="node1" presStyleIdx="0" presStyleCnt="3">
        <dgm:presLayoutVars>
          <dgm:chMax val="0"/>
          <dgm:bulletEnabled val="1"/>
        </dgm:presLayoutVars>
      </dgm:prSet>
      <dgm:spPr/>
    </dgm:pt>
    <dgm:pt modelId="{483728F9-DEE5-4D63-B290-59243D55B649}" type="pres">
      <dgm:prSet presAssocID="{94AB1867-7A36-470A-84FF-1CADD458068C}" presName="spacer" presStyleCnt="0"/>
      <dgm:spPr/>
    </dgm:pt>
    <dgm:pt modelId="{9162E2B3-17CA-4F5F-9673-DBBD09002B02}" type="pres">
      <dgm:prSet presAssocID="{58406C2E-A3A3-4E6A-82F6-18233248DE19}" presName="parentText" presStyleLbl="node1" presStyleIdx="1" presStyleCnt="3">
        <dgm:presLayoutVars>
          <dgm:chMax val="0"/>
          <dgm:bulletEnabled val="1"/>
        </dgm:presLayoutVars>
      </dgm:prSet>
      <dgm:spPr/>
    </dgm:pt>
    <dgm:pt modelId="{54BA9393-B139-4EEE-97B7-04B66F0F23C3}" type="pres">
      <dgm:prSet presAssocID="{9A4A0926-1AB3-45E1-A8DE-6644E7A311BB}" presName="spacer" presStyleCnt="0"/>
      <dgm:spPr/>
    </dgm:pt>
    <dgm:pt modelId="{CBA99154-A166-43D3-BB54-26A9171C7868}" type="pres">
      <dgm:prSet presAssocID="{C4E2C2A5-1DE1-4E05-B8B7-52FC9F05D4DF}" presName="parentText" presStyleLbl="node1" presStyleIdx="2" presStyleCnt="3">
        <dgm:presLayoutVars>
          <dgm:chMax val="0"/>
          <dgm:bulletEnabled val="1"/>
        </dgm:presLayoutVars>
      </dgm:prSet>
      <dgm:spPr/>
    </dgm:pt>
  </dgm:ptLst>
  <dgm:cxnLst>
    <dgm:cxn modelId="{48E07570-3C54-42D6-9167-A13FF19B8152}" type="presOf" srcId="{C4E2C2A5-1DE1-4E05-B8B7-52FC9F05D4DF}" destId="{CBA99154-A166-43D3-BB54-26A9171C7868}" srcOrd="0" destOrd="0" presId="urn:microsoft.com/office/officeart/2005/8/layout/vList2"/>
    <dgm:cxn modelId="{5FB04EA3-9E3A-4E79-A773-0AB8B551FE7B}" type="presOf" srcId="{58406C2E-A3A3-4E6A-82F6-18233248DE19}" destId="{9162E2B3-17CA-4F5F-9673-DBBD09002B02}" srcOrd="0" destOrd="0" presId="urn:microsoft.com/office/officeart/2005/8/layout/vList2"/>
    <dgm:cxn modelId="{127774BA-A271-4762-8D31-D1305FB9BE84}" srcId="{1CFCA73B-756B-4367-8D70-AB6B503DA7E7}" destId="{58406C2E-A3A3-4E6A-82F6-18233248DE19}" srcOrd="1" destOrd="0" parTransId="{E0E736D7-F261-48BC-8BE9-E23BB4095A8B}" sibTransId="{9A4A0926-1AB3-45E1-A8DE-6644E7A311BB}"/>
    <dgm:cxn modelId="{F6889FC7-FFBE-4E3A-A2A0-97F6A1B58AFA}" srcId="{1CFCA73B-756B-4367-8D70-AB6B503DA7E7}" destId="{67EA2FA8-83EF-472F-8FC3-266921276DA3}" srcOrd="0" destOrd="0" parTransId="{94A8BDA2-1FF4-43EE-82FD-FE2FADF2425E}" sibTransId="{94AB1867-7A36-470A-84FF-1CADD458068C}"/>
    <dgm:cxn modelId="{B814EDD6-C1FE-4DAF-8600-0F2E7D7167EB}" srcId="{1CFCA73B-756B-4367-8D70-AB6B503DA7E7}" destId="{C4E2C2A5-1DE1-4E05-B8B7-52FC9F05D4DF}" srcOrd="2" destOrd="0" parTransId="{9FB53E50-2D2F-4412-8CD8-A319A448B391}" sibTransId="{23E7289E-C140-45A3-8C44-24421641A8E3}"/>
    <dgm:cxn modelId="{F6787FD9-9EBE-40E5-8BD4-708C4E1E295D}" type="presOf" srcId="{1CFCA73B-756B-4367-8D70-AB6B503DA7E7}" destId="{530D4F4D-566E-4ACF-A874-5DCAD69D4FFA}" srcOrd="0" destOrd="0" presId="urn:microsoft.com/office/officeart/2005/8/layout/vList2"/>
    <dgm:cxn modelId="{C08C90ED-DC8F-4216-919A-26D0B3C79669}" type="presOf" srcId="{67EA2FA8-83EF-472F-8FC3-266921276DA3}" destId="{446668AC-94B4-4D78-8403-AA82744FA58C}" srcOrd="0" destOrd="0" presId="urn:microsoft.com/office/officeart/2005/8/layout/vList2"/>
    <dgm:cxn modelId="{9B0B670F-2934-4B4D-8C7C-DB4F03754EFC}" type="presParOf" srcId="{530D4F4D-566E-4ACF-A874-5DCAD69D4FFA}" destId="{446668AC-94B4-4D78-8403-AA82744FA58C}" srcOrd="0" destOrd="0" presId="urn:microsoft.com/office/officeart/2005/8/layout/vList2"/>
    <dgm:cxn modelId="{FA57C202-69C9-46C5-BBDC-208E5786A568}" type="presParOf" srcId="{530D4F4D-566E-4ACF-A874-5DCAD69D4FFA}" destId="{483728F9-DEE5-4D63-B290-59243D55B649}" srcOrd="1" destOrd="0" presId="urn:microsoft.com/office/officeart/2005/8/layout/vList2"/>
    <dgm:cxn modelId="{43A97FDF-3D41-4941-9053-397BA6809223}" type="presParOf" srcId="{530D4F4D-566E-4ACF-A874-5DCAD69D4FFA}" destId="{9162E2B3-17CA-4F5F-9673-DBBD09002B02}" srcOrd="2" destOrd="0" presId="urn:microsoft.com/office/officeart/2005/8/layout/vList2"/>
    <dgm:cxn modelId="{D116D492-3378-452D-9EF3-D4B80DBCE8C5}" type="presParOf" srcId="{530D4F4D-566E-4ACF-A874-5DCAD69D4FFA}" destId="{54BA9393-B139-4EEE-97B7-04B66F0F23C3}" srcOrd="3" destOrd="0" presId="urn:microsoft.com/office/officeart/2005/8/layout/vList2"/>
    <dgm:cxn modelId="{CACED93B-FE9B-4337-B93B-A6492F53C37A}" type="presParOf" srcId="{530D4F4D-566E-4ACF-A874-5DCAD69D4FFA}" destId="{CBA99154-A166-43D3-BB54-26A9171C786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C378A12-4DE7-41CE-B210-BB4D464C7955}"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sr-Latn-RS"/>
        </a:p>
      </dgm:t>
    </dgm:pt>
    <dgm:pt modelId="{1B4CDFC6-D3D7-4F7F-ABBC-BCC116AF697F}">
      <dgm:prSet/>
      <dgm:spPr>
        <a:solidFill>
          <a:schemeClr val="bg1"/>
        </a:solidFill>
      </dgm:spPr>
      <dgm:t>
        <a:bodyPr/>
        <a:lstStyle/>
        <a:p>
          <a:r>
            <a:rPr lang="sr-Cyrl-RS" dirty="0">
              <a:solidFill>
                <a:schemeClr val="tx1"/>
              </a:solidFill>
            </a:rPr>
            <a:t>Понашање ученика </a:t>
          </a:r>
          <a:endParaRPr lang="sr-Latn-RS" dirty="0">
            <a:solidFill>
              <a:schemeClr val="tx1"/>
            </a:solidFill>
          </a:endParaRPr>
        </a:p>
      </dgm:t>
    </dgm:pt>
    <dgm:pt modelId="{57DA3EA0-314F-4DEE-A6B1-A2491258EA01}" type="parTrans" cxnId="{F1488ED0-66C4-4E41-A353-076F368D9AC4}">
      <dgm:prSet/>
      <dgm:spPr/>
      <dgm:t>
        <a:bodyPr/>
        <a:lstStyle/>
        <a:p>
          <a:endParaRPr lang="sr-Latn-RS"/>
        </a:p>
      </dgm:t>
    </dgm:pt>
    <dgm:pt modelId="{B2652278-B2E6-451D-8ED7-7A1685AA80DC}" type="sibTrans" cxnId="{F1488ED0-66C4-4E41-A353-076F368D9AC4}">
      <dgm:prSet/>
      <dgm:spPr/>
      <dgm:t>
        <a:bodyPr/>
        <a:lstStyle/>
        <a:p>
          <a:endParaRPr lang="sr-Latn-RS"/>
        </a:p>
      </dgm:t>
    </dgm:pt>
    <dgm:pt modelId="{FAFAB61B-6174-4F64-B1A1-0C82DA1D4B26}">
      <dgm:prSet/>
      <dgm:spPr>
        <a:solidFill>
          <a:schemeClr val="bg1"/>
        </a:solidFill>
      </dgm:spPr>
      <dgm:t>
        <a:bodyPr/>
        <a:lstStyle/>
        <a:p>
          <a:r>
            <a:rPr lang="sr-Cyrl-RS" dirty="0">
              <a:solidFill>
                <a:schemeClr val="tx1"/>
              </a:solidFill>
            </a:rPr>
            <a:t>Комуникација ученика и односа са другима </a:t>
          </a:r>
          <a:endParaRPr lang="sr-Latn-RS" dirty="0">
            <a:solidFill>
              <a:schemeClr val="tx1"/>
            </a:solidFill>
          </a:endParaRPr>
        </a:p>
      </dgm:t>
    </dgm:pt>
    <dgm:pt modelId="{7F6B653E-8A35-401B-90D1-71AA5E55C23F}" type="parTrans" cxnId="{DA26A489-2CEB-4764-A33B-171CB5964FE3}">
      <dgm:prSet/>
      <dgm:spPr/>
      <dgm:t>
        <a:bodyPr/>
        <a:lstStyle/>
        <a:p>
          <a:endParaRPr lang="sr-Latn-RS"/>
        </a:p>
      </dgm:t>
    </dgm:pt>
    <dgm:pt modelId="{F720723F-C7B5-4427-A981-730E3BB6FAD1}" type="sibTrans" cxnId="{DA26A489-2CEB-4764-A33B-171CB5964FE3}">
      <dgm:prSet/>
      <dgm:spPr/>
      <dgm:t>
        <a:bodyPr/>
        <a:lstStyle/>
        <a:p>
          <a:endParaRPr lang="sr-Latn-RS"/>
        </a:p>
      </dgm:t>
    </dgm:pt>
    <dgm:pt modelId="{DDB99816-BE78-475F-B01D-19D7F088ED16}">
      <dgm:prSet/>
      <dgm:spPr>
        <a:solidFill>
          <a:schemeClr val="bg1"/>
        </a:solidFill>
      </dgm:spPr>
      <dgm:t>
        <a:bodyPr/>
        <a:lstStyle/>
        <a:p>
          <a:r>
            <a:rPr lang="sr-Cyrl-RS" dirty="0">
              <a:solidFill>
                <a:schemeClr val="tx1"/>
              </a:solidFill>
            </a:rPr>
            <a:t>Физички изглед ученика и начин облачења</a:t>
          </a:r>
          <a:endParaRPr lang="sr-Latn-RS" dirty="0">
            <a:solidFill>
              <a:schemeClr val="tx1"/>
            </a:solidFill>
          </a:endParaRPr>
        </a:p>
      </dgm:t>
    </dgm:pt>
    <dgm:pt modelId="{C1553072-41E0-41D3-86FE-6AD9D89C949C}" type="parTrans" cxnId="{48B18685-FF2A-4DE1-B058-163CA12C3237}">
      <dgm:prSet/>
      <dgm:spPr/>
      <dgm:t>
        <a:bodyPr/>
        <a:lstStyle/>
        <a:p>
          <a:endParaRPr lang="sr-Latn-RS"/>
        </a:p>
      </dgm:t>
    </dgm:pt>
    <dgm:pt modelId="{F8517A80-0BDF-4903-8CB5-60B91B73CA25}" type="sibTrans" cxnId="{48B18685-FF2A-4DE1-B058-163CA12C3237}">
      <dgm:prSet/>
      <dgm:spPr/>
      <dgm:t>
        <a:bodyPr/>
        <a:lstStyle/>
        <a:p>
          <a:endParaRPr lang="sr-Latn-RS"/>
        </a:p>
      </dgm:t>
    </dgm:pt>
    <dgm:pt modelId="{5FFF65F3-C03E-4D88-A152-66A3D5FB6E6B}">
      <dgm:prSet/>
      <dgm:spPr>
        <a:solidFill>
          <a:schemeClr val="bg1"/>
        </a:solidFill>
      </dgm:spPr>
      <dgm:t>
        <a:bodyPr/>
        <a:lstStyle/>
        <a:p>
          <a:r>
            <a:rPr lang="sr-Cyrl-RS" dirty="0">
              <a:solidFill>
                <a:schemeClr val="tx1"/>
              </a:solidFill>
            </a:rPr>
            <a:t>Здравље ученика</a:t>
          </a:r>
          <a:endParaRPr lang="sr-Latn-RS" dirty="0">
            <a:solidFill>
              <a:schemeClr val="tx1"/>
            </a:solidFill>
          </a:endParaRPr>
        </a:p>
      </dgm:t>
    </dgm:pt>
    <dgm:pt modelId="{695E795A-394B-422E-9905-BEDE139925F4}" type="parTrans" cxnId="{4EF69DA8-929E-48C0-93D7-F44F7E4695CD}">
      <dgm:prSet/>
      <dgm:spPr/>
      <dgm:t>
        <a:bodyPr/>
        <a:lstStyle/>
        <a:p>
          <a:endParaRPr lang="sr-Latn-RS"/>
        </a:p>
      </dgm:t>
    </dgm:pt>
    <dgm:pt modelId="{0941616B-02A3-4840-9A4F-3985B0B88739}" type="sibTrans" cxnId="{4EF69DA8-929E-48C0-93D7-F44F7E4695CD}">
      <dgm:prSet/>
      <dgm:spPr/>
      <dgm:t>
        <a:bodyPr/>
        <a:lstStyle/>
        <a:p>
          <a:endParaRPr lang="sr-Latn-RS"/>
        </a:p>
      </dgm:t>
    </dgm:pt>
    <dgm:pt modelId="{AE2D407B-01A9-4698-B25E-E4D984C21D2B}">
      <dgm:prSet/>
      <dgm:spPr>
        <a:solidFill>
          <a:schemeClr val="bg1"/>
        </a:solidFill>
      </dgm:spPr>
      <dgm:t>
        <a:bodyPr/>
        <a:lstStyle/>
        <a:p>
          <a:r>
            <a:rPr lang="sr-Cyrl-RS" dirty="0">
              <a:solidFill>
                <a:schemeClr val="tx1"/>
              </a:solidFill>
            </a:rPr>
            <a:t>Породица и услови живота</a:t>
          </a:r>
          <a:endParaRPr lang="sr-Latn-RS" dirty="0">
            <a:solidFill>
              <a:schemeClr val="tx1"/>
            </a:solidFill>
          </a:endParaRPr>
        </a:p>
      </dgm:t>
    </dgm:pt>
    <dgm:pt modelId="{B1793982-F808-4CF1-B3BC-0B35F48B08E6}" type="parTrans" cxnId="{50B3B048-6617-43D0-B488-7BCE0F912758}">
      <dgm:prSet/>
      <dgm:spPr/>
      <dgm:t>
        <a:bodyPr/>
        <a:lstStyle/>
        <a:p>
          <a:endParaRPr lang="sr-Latn-RS"/>
        </a:p>
      </dgm:t>
    </dgm:pt>
    <dgm:pt modelId="{C1F07DAE-4D01-4372-B840-5171A996E942}" type="sibTrans" cxnId="{50B3B048-6617-43D0-B488-7BCE0F912758}">
      <dgm:prSet/>
      <dgm:spPr/>
      <dgm:t>
        <a:bodyPr/>
        <a:lstStyle/>
        <a:p>
          <a:endParaRPr lang="sr-Latn-RS"/>
        </a:p>
      </dgm:t>
    </dgm:pt>
    <dgm:pt modelId="{E650CBB5-A7B3-4D6A-97C6-79C47AF46C63}" type="pres">
      <dgm:prSet presAssocID="{EC378A12-4DE7-41CE-B210-BB4D464C7955}" presName="linear" presStyleCnt="0">
        <dgm:presLayoutVars>
          <dgm:animLvl val="lvl"/>
          <dgm:resizeHandles val="exact"/>
        </dgm:presLayoutVars>
      </dgm:prSet>
      <dgm:spPr/>
    </dgm:pt>
    <dgm:pt modelId="{42239813-795B-4A97-95E3-FC541AEE3113}" type="pres">
      <dgm:prSet presAssocID="{1B4CDFC6-D3D7-4F7F-ABBC-BCC116AF697F}" presName="parentText" presStyleLbl="node1" presStyleIdx="0" presStyleCnt="5" custLinFactNeighborX="-821">
        <dgm:presLayoutVars>
          <dgm:chMax val="0"/>
          <dgm:bulletEnabled val="1"/>
        </dgm:presLayoutVars>
      </dgm:prSet>
      <dgm:spPr/>
    </dgm:pt>
    <dgm:pt modelId="{58E8E723-23FD-41A5-B2EC-E9EA26D795ED}" type="pres">
      <dgm:prSet presAssocID="{B2652278-B2E6-451D-8ED7-7A1685AA80DC}" presName="spacer" presStyleCnt="0"/>
      <dgm:spPr/>
    </dgm:pt>
    <dgm:pt modelId="{1B8F9DE8-AA3D-45F1-9589-E1E457EF6002}" type="pres">
      <dgm:prSet presAssocID="{FAFAB61B-6174-4F64-B1A1-0C82DA1D4B26}" presName="parentText" presStyleLbl="node1" presStyleIdx="1" presStyleCnt="5">
        <dgm:presLayoutVars>
          <dgm:chMax val="0"/>
          <dgm:bulletEnabled val="1"/>
        </dgm:presLayoutVars>
      </dgm:prSet>
      <dgm:spPr/>
    </dgm:pt>
    <dgm:pt modelId="{C058A540-283F-4080-8F28-839FAEC8DB0E}" type="pres">
      <dgm:prSet presAssocID="{F720723F-C7B5-4427-A981-730E3BB6FAD1}" presName="spacer" presStyleCnt="0"/>
      <dgm:spPr/>
    </dgm:pt>
    <dgm:pt modelId="{066E50CF-612B-4455-A9F9-36872B845720}" type="pres">
      <dgm:prSet presAssocID="{DDB99816-BE78-475F-B01D-19D7F088ED16}" presName="parentText" presStyleLbl="node1" presStyleIdx="2" presStyleCnt="5">
        <dgm:presLayoutVars>
          <dgm:chMax val="0"/>
          <dgm:bulletEnabled val="1"/>
        </dgm:presLayoutVars>
      </dgm:prSet>
      <dgm:spPr/>
    </dgm:pt>
    <dgm:pt modelId="{B2F904AD-ADC3-4977-8FAE-E65A06B0AAD9}" type="pres">
      <dgm:prSet presAssocID="{F8517A80-0BDF-4903-8CB5-60B91B73CA25}" presName="spacer" presStyleCnt="0"/>
      <dgm:spPr/>
    </dgm:pt>
    <dgm:pt modelId="{9D0B18FA-DE29-45DF-B790-C335F505545D}" type="pres">
      <dgm:prSet presAssocID="{5FFF65F3-C03E-4D88-A152-66A3D5FB6E6B}" presName="parentText" presStyleLbl="node1" presStyleIdx="3" presStyleCnt="5" custLinFactNeighborX="-205" custLinFactNeighborY="-52741">
        <dgm:presLayoutVars>
          <dgm:chMax val="0"/>
          <dgm:bulletEnabled val="1"/>
        </dgm:presLayoutVars>
      </dgm:prSet>
      <dgm:spPr/>
    </dgm:pt>
    <dgm:pt modelId="{FE9C916F-4630-40A9-8FBC-A18728C78E17}" type="pres">
      <dgm:prSet presAssocID="{0941616B-02A3-4840-9A4F-3985B0B88739}" presName="spacer" presStyleCnt="0"/>
      <dgm:spPr/>
    </dgm:pt>
    <dgm:pt modelId="{813E7C06-C44A-4D8D-BCFE-6A697EC91BC9}" type="pres">
      <dgm:prSet presAssocID="{AE2D407B-01A9-4698-B25E-E4D984C21D2B}" presName="parentText" presStyleLbl="node1" presStyleIdx="4" presStyleCnt="5">
        <dgm:presLayoutVars>
          <dgm:chMax val="0"/>
          <dgm:bulletEnabled val="1"/>
        </dgm:presLayoutVars>
      </dgm:prSet>
      <dgm:spPr/>
    </dgm:pt>
  </dgm:ptLst>
  <dgm:cxnLst>
    <dgm:cxn modelId="{ABD81620-1AA0-46F5-B3FC-4E4838302187}" type="presOf" srcId="{EC378A12-4DE7-41CE-B210-BB4D464C7955}" destId="{E650CBB5-A7B3-4D6A-97C6-79C47AF46C63}" srcOrd="0" destOrd="0" presId="urn:microsoft.com/office/officeart/2005/8/layout/vList2"/>
    <dgm:cxn modelId="{50B3B048-6617-43D0-B488-7BCE0F912758}" srcId="{EC378A12-4DE7-41CE-B210-BB4D464C7955}" destId="{AE2D407B-01A9-4698-B25E-E4D984C21D2B}" srcOrd="4" destOrd="0" parTransId="{B1793982-F808-4CF1-B3BC-0B35F48B08E6}" sibTransId="{C1F07DAE-4D01-4372-B840-5171A996E942}"/>
    <dgm:cxn modelId="{0739806B-49E2-4D46-A3D6-30E8FE49A8F6}" type="presOf" srcId="{1B4CDFC6-D3D7-4F7F-ABBC-BCC116AF697F}" destId="{42239813-795B-4A97-95E3-FC541AEE3113}" srcOrd="0" destOrd="0" presId="urn:microsoft.com/office/officeart/2005/8/layout/vList2"/>
    <dgm:cxn modelId="{2D1E6259-967A-45C8-A696-214BEB6957E1}" type="presOf" srcId="{5FFF65F3-C03E-4D88-A152-66A3D5FB6E6B}" destId="{9D0B18FA-DE29-45DF-B790-C335F505545D}" srcOrd="0" destOrd="0" presId="urn:microsoft.com/office/officeart/2005/8/layout/vList2"/>
    <dgm:cxn modelId="{0D3CAA84-62F6-421D-903D-98E59818D169}" type="presOf" srcId="{FAFAB61B-6174-4F64-B1A1-0C82DA1D4B26}" destId="{1B8F9DE8-AA3D-45F1-9589-E1E457EF6002}" srcOrd="0" destOrd="0" presId="urn:microsoft.com/office/officeart/2005/8/layout/vList2"/>
    <dgm:cxn modelId="{48B18685-FF2A-4DE1-B058-163CA12C3237}" srcId="{EC378A12-4DE7-41CE-B210-BB4D464C7955}" destId="{DDB99816-BE78-475F-B01D-19D7F088ED16}" srcOrd="2" destOrd="0" parTransId="{C1553072-41E0-41D3-86FE-6AD9D89C949C}" sibTransId="{F8517A80-0BDF-4903-8CB5-60B91B73CA25}"/>
    <dgm:cxn modelId="{DA26A489-2CEB-4764-A33B-171CB5964FE3}" srcId="{EC378A12-4DE7-41CE-B210-BB4D464C7955}" destId="{FAFAB61B-6174-4F64-B1A1-0C82DA1D4B26}" srcOrd="1" destOrd="0" parTransId="{7F6B653E-8A35-401B-90D1-71AA5E55C23F}" sibTransId="{F720723F-C7B5-4427-A981-730E3BB6FAD1}"/>
    <dgm:cxn modelId="{4EF69DA8-929E-48C0-93D7-F44F7E4695CD}" srcId="{EC378A12-4DE7-41CE-B210-BB4D464C7955}" destId="{5FFF65F3-C03E-4D88-A152-66A3D5FB6E6B}" srcOrd="3" destOrd="0" parTransId="{695E795A-394B-422E-9905-BEDE139925F4}" sibTransId="{0941616B-02A3-4840-9A4F-3985B0B88739}"/>
    <dgm:cxn modelId="{F1488ED0-66C4-4E41-A353-076F368D9AC4}" srcId="{EC378A12-4DE7-41CE-B210-BB4D464C7955}" destId="{1B4CDFC6-D3D7-4F7F-ABBC-BCC116AF697F}" srcOrd="0" destOrd="0" parTransId="{57DA3EA0-314F-4DEE-A6B1-A2491258EA01}" sibTransId="{B2652278-B2E6-451D-8ED7-7A1685AA80DC}"/>
    <dgm:cxn modelId="{A51CBFD5-EF24-4BD8-A2D5-4E3B83FC9BDF}" type="presOf" srcId="{DDB99816-BE78-475F-B01D-19D7F088ED16}" destId="{066E50CF-612B-4455-A9F9-36872B845720}" srcOrd="0" destOrd="0" presId="urn:microsoft.com/office/officeart/2005/8/layout/vList2"/>
    <dgm:cxn modelId="{170F18E2-257F-4128-B42A-C44748C0E403}" type="presOf" srcId="{AE2D407B-01A9-4698-B25E-E4D984C21D2B}" destId="{813E7C06-C44A-4D8D-BCFE-6A697EC91BC9}" srcOrd="0" destOrd="0" presId="urn:microsoft.com/office/officeart/2005/8/layout/vList2"/>
    <dgm:cxn modelId="{84CB8B50-9F08-472A-A8B5-3509F77B136E}" type="presParOf" srcId="{E650CBB5-A7B3-4D6A-97C6-79C47AF46C63}" destId="{42239813-795B-4A97-95E3-FC541AEE3113}" srcOrd="0" destOrd="0" presId="urn:microsoft.com/office/officeart/2005/8/layout/vList2"/>
    <dgm:cxn modelId="{44056F28-5C56-45C5-9568-B9334D0665CA}" type="presParOf" srcId="{E650CBB5-A7B3-4D6A-97C6-79C47AF46C63}" destId="{58E8E723-23FD-41A5-B2EC-E9EA26D795ED}" srcOrd="1" destOrd="0" presId="urn:microsoft.com/office/officeart/2005/8/layout/vList2"/>
    <dgm:cxn modelId="{339018F4-A0B4-461F-B744-100AD3AD5AB5}" type="presParOf" srcId="{E650CBB5-A7B3-4D6A-97C6-79C47AF46C63}" destId="{1B8F9DE8-AA3D-45F1-9589-E1E457EF6002}" srcOrd="2" destOrd="0" presId="urn:microsoft.com/office/officeart/2005/8/layout/vList2"/>
    <dgm:cxn modelId="{709E2C66-9354-448E-B640-5BF2E1A7270E}" type="presParOf" srcId="{E650CBB5-A7B3-4D6A-97C6-79C47AF46C63}" destId="{C058A540-283F-4080-8F28-839FAEC8DB0E}" srcOrd="3" destOrd="0" presId="urn:microsoft.com/office/officeart/2005/8/layout/vList2"/>
    <dgm:cxn modelId="{22A72416-9C78-4B5A-A1D1-243BF7708A25}" type="presParOf" srcId="{E650CBB5-A7B3-4D6A-97C6-79C47AF46C63}" destId="{066E50CF-612B-4455-A9F9-36872B845720}" srcOrd="4" destOrd="0" presId="urn:microsoft.com/office/officeart/2005/8/layout/vList2"/>
    <dgm:cxn modelId="{F63738A1-89B7-45A0-BDFE-A297D72E5CCE}" type="presParOf" srcId="{E650CBB5-A7B3-4D6A-97C6-79C47AF46C63}" destId="{B2F904AD-ADC3-4977-8FAE-E65A06B0AAD9}" srcOrd="5" destOrd="0" presId="urn:microsoft.com/office/officeart/2005/8/layout/vList2"/>
    <dgm:cxn modelId="{A7BBF78E-E587-48F5-9A3C-C3DBA28D504A}" type="presParOf" srcId="{E650CBB5-A7B3-4D6A-97C6-79C47AF46C63}" destId="{9D0B18FA-DE29-45DF-B790-C335F505545D}" srcOrd="6" destOrd="0" presId="urn:microsoft.com/office/officeart/2005/8/layout/vList2"/>
    <dgm:cxn modelId="{28811114-AAF2-460D-A7E2-7343B35D95D9}" type="presParOf" srcId="{E650CBB5-A7B3-4D6A-97C6-79C47AF46C63}" destId="{FE9C916F-4630-40A9-8FBC-A18728C78E17}" srcOrd="7" destOrd="0" presId="urn:microsoft.com/office/officeart/2005/8/layout/vList2"/>
    <dgm:cxn modelId="{09B51BD7-E677-4B63-8214-7757B4DCFC0C}" type="presParOf" srcId="{E650CBB5-A7B3-4D6A-97C6-79C47AF46C63}" destId="{813E7C06-C44A-4D8D-BCFE-6A697EC91BC9}" srcOrd="8"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6F780B-6FD9-4B68-A5C2-B858A1D48A12}">
      <dsp:nvSpPr>
        <dsp:cNvPr id="0" name=""/>
        <dsp:cNvSpPr/>
      </dsp:nvSpPr>
      <dsp:spPr>
        <a:xfrm>
          <a:off x="0" y="275768"/>
          <a:ext cx="9337934" cy="804228"/>
        </a:xfrm>
        <a:prstGeom prst="roundRect">
          <a:avLst/>
        </a:prstGeom>
        <a:solidFill>
          <a:schemeClr val="tx1"/>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ru-RU" sz="1300" b="1" kern="1200" dirty="0"/>
            <a:t>Трговина људима је врбовање, превожење, пребацивање,скривање или примање лица, путем претње силом или употребом силе или других облика присиле, отмице, преваре, обмане, злоупотребе овлашћења или тешког положаја или давања или примања новца или користи да би се добио пристанак лица које има контролу над другим лицем у циљу експлоатације.</a:t>
          </a:r>
          <a:endParaRPr lang="sr-Latn-RS" sz="1300" b="1" kern="1200" dirty="0"/>
        </a:p>
      </dsp:txBody>
      <dsp:txXfrm>
        <a:off x="39259" y="315027"/>
        <a:ext cx="9259416" cy="725710"/>
      </dsp:txXfrm>
    </dsp:sp>
    <dsp:sp modelId="{95451F78-4A8F-4EFB-A85D-0CA0934FCFD9}">
      <dsp:nvSpPr>
        <dsp:cNvPr id="0" name=""/>
        <dsp:cNvSpPr/>
      </dsp:nvSpPr>
      <dsp:spPr>
        <a:xfrm>
          <a:off x="0" y="1117437"/>
          <a:ext cx="9337934" cy="804228"/>
        </a:xfrm>
        <a:prstGeom prst="roundRect">
          <a:avLst/>
        </a:prstGeom>
        <a:solidFill>
          <a:schemeClr val="tx1"/>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ru-RU" sz="1300" b="1" kern="1200" dirty="0"/>
            <a:t>Експлоатација је рад који није у најбољем интересу детета и ученика, а у корист је другог лица, установе или организације. </a:t>
          </a:r>
        </a:p>
        <a:p>
          <a:pPr marL="0" lvl="0" indent="0" algn="l" defTabSz="577850">
            <a:lnSpc>
              <a:spcPct val="90000"/>
            </a:lnSpc>
            <a:spcBef>
              <a:spcPct val="0"/>
            </a:spcBef>
            <a:spcAft>
              <a:spcPct val="35000"/>
            </a:spcAft>
            <a:buNone/>
          </a:pPr>
          <a:r>
            <a:rPr lang="ru-RU" sz="1300" b="1" kern="1200" dirty="0"/>
            <a:t>Ове активности могу да имају за последицу</a:t>
          </a:r>
          <a:r>
            <a:rPr lang="ru-RU" sz="1300" b="1" kern="1200" dirty="0">
              <a:solidFill>
                <a:srgbClr val="7030A0"/>
              </a:solidFill>
            </a:rPr>
            <a:t> </a:t>
          </a:r>
          <a:r>
            <a:rPr lang="ru-RU" sz="1300" b="1" kern="1200" dirty="0">
              <a:solidFill>
                <a:schemeClr val="bg1"/>
              </a:solidFill>
            </a:rPr>
            <a:t>угрожавање физичког или менталног здравља, моралног, социјалног и емоционалног развоја детета и ученика, </a:t>
          </a:r>
          <a:r>
            <a:rPr lang="ru-RU" sz="1300" b="1" kern="1200" dirty="0"/>
            <a:t>његову економску зависност, ускраћивање права на образовање и слободу избора</a:t>
          </a:r>
          <a:r>
            <a:rPr lang="ru-RU" sz="1300" kern="1200" dirty="0"/>
            <a:t>.</a:t>
          </a:r>
          <a:endParaRPr lang="sr-Latn-RS" sz="1300" kern="1200" dirty="0"/>
        </a:p>
      </dsp:txBody>
      <dsp:txXfrm>
        <a:off x="39259" y="1156696"/>
        <a:ext cx="9259416" cy="725710"/>
      </dsp:txXfrm>
    </dsp:sp>
    <dsp:sp modelId="{A712D9A9-2437-4FA4-A504-FD9B88CCEAA5}">
      <dsp:nvSpPr>
        <dsp:cNvPr id="0" name=""/>
        <dsp:cNvSpPr/>
      </dsp:nvSpPr>
      <dsp:spPr>
        <a:xfrm>
          <a:off x="0" y="1900619"/>
          <a:ext cx="9337934" cy="804228"/>
        </a:xfrm>
        <a:prstGeom prst="roundRect">
          <a:avLst/>
        </a:prstGeom>
        <a:solidFill>
          <a:schemeClr val="tx1"/>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ru-RU" sz="1300" b="1" kern="1200" dirty="0"/>
            <a:t>Дефинише се као облик насиља и злостављања</a:t>
          </a:r>
          <a:endParaRPr lang="sr-Latn-RS" sz="1300" b="1" kern="1200" dirty="0"/>
        </a:p>
      </dsp:txBody>
      <dsp:txXfrm>
        <a:off x="39259" y="1939878"/>
        <a:ext cx="9259416" cy="725710"/>
      </dsp:txXfrm>
    </dsp:sp>
    <dsp:sp modelId="{37CD5B63-9FBE-40F3-89CC-8D12535D7832}">
      <dsp:nvSpPr>
        <dsp:cNvPr id="0" name=""/>
        <dsp:cNvSpPr/>
      </dsp:nvSpPr>
      <dsp:spPr>
        <a:xfrm>
          <a:off x="0" y="2800775"/>
          <a:ext cx="9337934" cy="804228"/>
        </a:xfrm>
        <a:prstGeom prst="roundRect">
          <a:avLst/>
        </a:prstGeom>
        <a:solidFill>
          <a:schemeClr val="tx1"/>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ru-RU" sz="1300" b="1" i="0" kern="1200" dirty="0"/>
            <a:t>Уколико постоји сумња или сазнање да је дете, односно ученик укључен у било који облик трговине људима, директор се обраћа служби надлежној за идентификацију и подршку жртава трговине људима, односно Центру за заштиту жртава трговине, надлежном центру за социјални рад и полицији.</a:t>
          </a:r>
          <a:endParaRPr lang="ru-RU" sz="1300" b="1" kern="1200" dirty="0"/>
        </a:p>
      </dsp:txBody>
      <dsp:txXfrm>
        <a:off x="39259" y="2840034"/>
        <a:ext cx="9259416" cy="7257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E6DD22-A95D-412C-91DD-796AE2D6968D}">
      <dsp:nvSpPr>
        <dsp:cNvPr id="0" name=""/>
        <dsp:cNvSpPr/>
      </dsp:nvSpPr>
      <dsp:spPr>
        <a:xfrm>
          <a:off x="742949" y="0"/>
          <a:ext cx="8420100" cy="3541712"/>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11855D-61F7-417B-99FC-43DB18166C64}">
      <dsp:nvSpPr>
        <dsp:cNvPr id="0" name=""/>
        <dsp:cNvSpPr/>
      </dsp:nvSpPr>
      <dsp:spPr>
        <a:xfrm>
          <a:off x="4957" y="1062513"/>
          <a:ext cx="2384598" cy="1416684"/>
        </a:xfrm>
        <a:prstGeom prst="roundRect">
          <a:avLst/>
        </a:prstGeom>
        <a:solidFill>
          <a:schemeClr val="accent6">
            <a:lumMod val="60000"/>
            <a:lumOff val="4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ru-RU" sz="1200" kern="1200" dirty="0">
              <a:solidFill>
                <a:schemeClr val="bg1"/>
              </a:solidFill>
            </a:rPr>
            <a:t>Праћење у оквиру установе подразумева додатно прикупљање информација и пружање подршке ученику</a:t>
          </a:r>
          <a:r>
            <a:rPr lang="ru-RU" sz="1200" kern="1200" dirty="0"/>
            <a:t>: </a:t>
          </a:r>
          <a:endParaRPr lang="en-US" sz="1200" kern="1200" dirty="0"/>
        </a:p>
      </dsp:txBody>
      <dsp:txXfrm>
        <a:off x="74114" y="1131670"/>
        <a:ext cx="2246284" cy="1278370"/>
      </dsp:txXfrm>
    </dsp:sp>
    <dsp:sp modelId="{AFA3C3D6-B244-4E30-9CFF-7A8124F5449C}">
      <dsp:nvSpPr>
        <dsp:cNvPr id="0" name=""/>
        <dsp:cNvSpPr/>
      </dsp:nvSpPr>
      <dsp:spPr>
        <a:xfrm>
          <a:off x="2508786" y="1062513"/>
          <a:ext cx="2384598" cy="1416684"/>
        </a:xfrm>
        <a:prstGeom prst="roundRect">
          <a:avLst/>
        </a:prstGeom>
        <a:solidFill>
          <a:schemeClr val="accent6">
            <a:lumMod val="60000"/>
            <a:lumOff val="4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ru-RU" sz="1200" kern="1200" dirty="0">
              <a:solidFill>
                <a:schemeClr val="bg1"/>
              </a:solidFill>
            </a:rPr>
            <a:t>ученик често неоправдано касни/изостаје са наставе или често на часу није концентрисан, изгледа исцрпљено, малаксало, уочљив је пад школског успеха итд. </a:t>
          </a:r>
          <a:endParaRPr lang="en-US" sz="1200" kern="1200" dirty="0">
            <a:solidFill>
              <a:schemeClr val="bg1"/>
            </a:solidFill>
          </a:endParaRPr>
        </a:p>
      </dsp:txBody>
      <dsp:txXfrm>
        <a:off x="2577943" y="1131670"/>
        <a:ext cx="2246284" cy="1278370"/>
      </dsp:txXfrm>
    </dsp:sp>
    <dsp:sp modelId="{9C9B9974-19CB-4C4A-92E3-C6E001FD9BC9}">
      <dsp:nvSpPr>
        <dsp:cNvPr id="0" name=""/>
        <dsp:cNvSpPr/>
      </dsp:nvSpPr>
      <dsp:spPr>
        <a:xfrm>
          <a:off x="4999552" y="1062513"/>
          <a:ext cx="2384598" cy="1416684"/>
        </a:xfrm>
        <a:prstGeom prst="roundRect">
          <a:avLst/>
        </a:prstGeom>
        <a:solidFill>
          <a:schemeClr val="accent6">
            <a:lumMod val="60000"/>
            <a:lumOff val="4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ru-RU" sz="1200" kern="1200" dirty="0">
              <a:solidFill>
                <a:schemeClr val="bg1"/>
              </a:solidFill>
            </a:rPr>
            <a:t>потребно је прикупити информације и утврдити разлоге таквог понашања и у складу са тим предузети даље мере и активности. </a:t>
          </a:r>
          <a:endParaRPr lang="en-US" sz="1200" kern="1200" dirty="0">
            <a:solidFill>
              <a:schemeClr val="bg1"/>
            </a:solidFill>
          </a:endParaRPr>
        </a:p>
      </dsp:txBody>
      <dsp:txXfrm>
        <a:off x="5068709" y="1131670"/>
        <a:ext cx="2246284" cy="1278370"/>
      </dsp:txXfrm>
    </dsp:sp>
    <dsp:sp modelId="{999FA1CC-88FE-403D-B078-19F197A4E0ED}">
      <dsp:nvSpPr>
        <dsp:cNvPr id="0" name=""/>
        <dsp:cNvSpPr/>
      </dsp:nvSpPr>
      <dsp:spPr>
        <a:xfrm>
          <a:off x="7516443" y="1062513"/>
          <a:ext cx="2384598" cy="1416684"/>
        </a:xfrm>
        <a:prstGeom prst="roundRect">
          <a:avLst/>
        </a:prstGeom>
        <a:solidFill>
          <a:schemeClr val="accent6">
            <a:lumMod val="60000"/>
            <a:lumOff val="4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ru-RU" sz="1200" kern="1200" dirty="0">
              <a:solidFill>
                <a:schemeClr val="bg1"/>
              </a:solidFill>
            </a:rPr>
            <a:t>Установа је у обавези да препозна и прати  факторе рањивости и слабе индикаторе који могу да указују на могућу трговину и да у складу са тим предузимају мере и активности</a:t>
          </a:r>
          <a:r>
            <a:rPr lang="ru-RU" sz="1200" kern="1200" dirty="0"/>
            <a:t>.</a:t>
          </a:r>
          <a:endParaRPr lang="en-US" sz="1200" kern="1200" dirty="0"/>
        </a:p>
      </dsp:txBody>
      <dsp:txXfrm>
        <a:off x="7585600" y="1131670"/>
        <a:ext cx="2246284" cy="12783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71EE48-16AC-4699-9375-AC5464B0958D}">
      <dsp:nvSpPr>
        <dsp:cNvPr id="0" name=""/>
        <dsp:cNvSpPr/>
      </dsp:nvSpPr>
      <dsp:spPr>
        <a:xfrm>
          <a:off x="0" y="52036"/>
          <a:ext cx="9906000" cy="659879"/>
        </a:xfrm>
        <a:prstGeom prst="roundRect">
          <a:avLst/>
        </a:prstGeom>
        <a:solidFill>
          <a:schemeClr val="tx1"/>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sr-Cyrl-RS" sz="1200" kern="1200" dirty="0"/>
            <a:t> </a:t>
          </a:r>
          <a:r>
            <a:rPr lang="sr-Cyrl-RS" sz="1200" kern="1200" dirty="0">
              <a:solidFill>
                <a:schemeClr val="bg1"/>
              </a:solidFill>
            </a:rPr>
            <a:t>С обзиром да је трговина људима сложен феномен, не постоје карактеристични знаци/показатељи трговине људима, индикатори често могу да буду општи и заједнички за насиље и занемаривање ученика, породично насиље, физичке и/или менталне сметње и различите облика ризичног понашања ученика и сл. </a:t>
          </a:r>
          <a:endParaRPr lang="sr-Latn-RS" sz="1200" kern="1200" dirty="0">
            <a:solidFill>
              <a:schemeClr val="bg1"/>
            </a:solidFill>
          </a:endParaRPr>
        </a:p>
      </dsp:txBody>
      <dsp:txXfrm>
        <a:off x="32213" y="84249"/>
        <a:ext cx="9841574" cy="595453"/>
      </dsp:txXfrm>
    </dsp:sp>
    <dsp:sp modelId="{91F206DD-2AD7-4362-9FA6-AD2F17E96531}">
      <dsp:nvSpPr>
        <dsp:cNvPr id="0" name=""/>
        <dsp:cNvSpPr/>
      </dsp:nvSpPr>
      <dsp:spPr>
        <a:xfrm>
          <a:off x="0" y="746476"/>
          <a:ext cx="9906000" cy="659879"/>
        </a:xfrm>
        <a:prstGeom prst="roundRect">
          <a:avLst/>
        </a:prstGeom>
        <a:solidFill>
          <a:schemeClr val="tx1"/>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sr-Cyrl-RS" sz="1200" kern="1200" dirty="0">
              <a:solidFill>
                <a:schemeClr val="bg1"/>
              </a:solidFill>
            </a:rPr>
            <a:t>Примери најчешћих фактора рањивости су: сиромаштво, припадност осетљивим групама, статус мигранта/избеглице, изложеност насиљу и дискриминацији, насиљу у породици, занемаривање потреба ученика, социјална изолација, менталне и физичке сметње ученика, злоупотреба психоактивних контролисаних супстанци, склоност разним видовима антисоцијалног понашања. </a:t>
          </a:r>
          <a:endParaRPr lang="sr-Latn-RS" sz="1200" kern="1200" dirty="0">
            <a:solidFill>
              <a:schemeClr val="bg1"/>
            </a:solidFill>
          </a:endParaRPr>
        </a:p>
      </dsp:txBody>
      <dsp:txXfrm>
        <a:off x="32213" y="778689"/>
        <a:ext cx="9841574" cy="595453"/>
      </dsp:txXfrm>
    </dsp:sp>
    <dsp:sp modelId="{3B7098AA-5798-4C04-8CAE-1C368E86FFCA}">
      <dsp:nvSpPr>
        <dsp:cNvPr id="0" name=""/>
        <dsp:cNvSpPr/>
      </dsp:nvSpPr>
      <dsp:spPr>
        <a:xfrm>
          <a:off x="0" y="1440916"/>
          <a:ext cx="9906000" cy="659879"/>
        </a:xfrm>
        <a:prstGeom prst="roundRect">
          <a:avLst/>
        </a:prstGeom>
        <a:solidFill>
          <a:schemeClr val="tx1"/>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sr-Cyrl-RS" sz="1200" kern="1200" dirty="0">
              <a:solidFill>
                <a:schemeClr val="bg1"/>
              </a:solidFill>
            </a:rPr>
            <a:t>Индикатори за прелиминарну идентификацију жртава трговине људима за систем образовања представљају</a:t>
          </a:r>
          <a:r>
            <a:rPr lang="sr-Latn-RS" sz="1200" kern="1200" dirty="0">
              <a:solidFill>
                <a:schemeClr val="bg1"/>
              </a:solidFill>
            </a:rPr>
            <a:t> </a:t>
          </a:r>
          <a:r>
            <a:rPr lang="sr-Cyrl-RS" sz="1200" kern="1200" dirty="0">
              <a:solidFill>
                <a:schemeClr val="bg1"/>
              </a:solidFill>
            </a:rPr>
            <a:t>показатеље који указују на постојање одређених ситуација или околности које су препознате као ситуације повезане са трговином људима.</a:t>
          </a:r>
          <a:endParaRPr lang="sr-Latn-RS" sz="1200" kern="1200" dirty="0">
            <a:solidFill>
              <a:schemeClr val="bg1"/>
            </a:solidFill>
          </a:endParaRPr>
        </a:p>
      </dsp:txBody>
      <dsp:txXfrm>
        <a:off x="32213" y="1473129"/>
        <a:ext cx="9841574" cy="595453"/>
      </dsp:txXfrm>
    </dsp:sp>
    <dsp:sp modelId="{EB41E685-B920-4235-8527-CBAEE205D543}">
      <dsp:nvSpPr>
        <dsp:cNvPr id="0" name=""/>
        <dsp:cNvSpPr/>
      </dsp:nvSpPr>
      <dsp:spPr>
        <a:xfrm>
          <a:off x="0" y="2122293"/>
          <a:ext cx="9906000" cy="659879"/>
        </a:xfrm>
        <a:prstGeom prst="roundRect">
          <a:avLst/>
        </a:prstGeom>
        <a:solidFill>
          <a:schemeClr val="tx1"/>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sr-Cyrl-RS" sz="1200" kern="1200" dirty="0">
              <a:solidFill>
                <a:schemeClr val="bg1"/>
              </a:solidFill>
            </a:rPr>
            <a:t>Присуство или одсуство једног или више индикатора само по себи не мора да указује на могућност да је ученик укључен у ланац трговине. </a:t>
          </a:r>
          <a:endParaRPr lang="sr-Latn-RS" sz="1200" kern="1200" dirty="0">
            <a:solidFill>
              <a:schemeClr val="bg1"/>
            </a:solidFill>
          </a:endParaRPr>
        </a:p>
      </dsp:txBody>
      <dsp:txXfrm>
        <a:off x="32213" y="2154506"/>
        <a:ext cx="9841574" cy="595453"/>
      </dsp:txXfrm>
    </dsp:sp>
    <dsp:sp modelId="{01CAB31C-4CB0-4D58-997A-BC7BDB179012}">
      <dsp:nvSpPr>
        <dsp:cNvPr id="0" name=""/>
        <dsp:cNvSpPr/>
      </dsp:nvSpPr>
      <dsp:spPr>
        <a:xfrm>
          <a:off x="0" y="2829795"/>
          <a:ext cx="9906000" cy="659879"/>
        </a:xfrm>
        <a:prstGeom prst="roundRect">
          <a:avLst/>
        </a:prstGeom>
        <a:solidFill>
          <a:schemeClr val="tx1"/>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sr-Cyrl-RS" sz="1200" kern="1200" dirty="0">
              <a:solidFill>
                <a:schemeClr val="bg1"/>
              </a:solidFill>
            </a:rPr>
            <a:t>Центар за заштиту жртава трговине људима врши формалну идентификацију жртава трговине људима, а установе образовања и васпитања имају улогу у процесу прелиминарне идентификације жртава трговине људима. Прелиминарна идентификација се односи на процену постојања ризика да је ученик жртва трговине и не подразумева верификацију да је ученик жртва трговине људима. </a:t>
          </a:r>
          <a:endParaRPr lang="sr-Latn-RS" sz="1200" kern="1200" dirty="0">
            <a:solidFill>
              <a:schemeClr val="bg1"/>
            </a:solidFill>
          </a:endParaRPr>
        </a:p>
      </dsp:txBody>
      <dsp:txXfrm>
        <a:off x="32213" y="2862008"/>
        <a:ext cx="9841574" cy="59545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A4BAF8-362C-46C5-BA5B-5785DEE5FEAF}">
      <dsp:nvSpPr>
        <dsp:cNvPr id="0" name=""/>
        <dsp:cNvSpPr/>
      </dsp:nvSpPr>
      <dsp:spPr>
        <a:xfrm>
          <a:off x="0" y="298222"/>
          <a:ext cx="3015756" cy="1809453"/>
        </a:xfrm>
        <a:prstGeom prst="rect">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b="1" kern="1200" dirty="0">
              <a:solidFill>
                <a:schemeClr val="tx1"/>
              </a:solidFill>
            </a:rPr>
            <a:t>Индикатори су у зависности од интензитета рангирани на три нивоа/степена:</a:t>
          </a:r>
          <a:endParaRPr lang="sr-Latn-RS" sz="1800" kern="1200" dirty="0">
            <a:solidFill>
              <a:schemeClr val="tx1"/>
            </a:solidFill>
          </a:endParaRPr>
        </a:p>
      </dsp:txBody>
      <dsp:txXfrm>
        <a:off x="0" y="298222"/>
        <a:ext cx="3015756" cy="1809453"/>
      </dsp:txXfrm>
    </dsp:sp>
    <dsp:sp modelId="{DFB8D9BC-C657-47B7-9058-E828FDF946A1}">
      <dsp:nvSpPr>
        <dsp:cNvPr id="0" name=""/>
        <dsp:cNvSpPr/>
      </dsp:nvSpPr>
      <dsp:spPr>
        <a:xfrm>
          <a:off x="3317332" y="298222"/>
          <a:ext cx="3015756" cy="1809453"/>
        </a:xfrm>
        <a:prstGeom prst="rect">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b="1" u="sng" kern="1200" dirty="0">
              <a:solidFill>
                <a:schemeClr val="tx1"/>
              </a:solidFill>
            </a:rPr>
            <a:t>Први ниво (слаб индикатор) </a:t>
          </a:r>
          <a:r>
            <a:rPr lang="ru-RU" sz="1800" b="1" kern="1200" dirty="0">
              <a:solidFill>
                <a:schemeClr val="tx1"/>
              </a:solidFill>
            </a:rPr>
            <a:t>– индикатори који указују да постоје неке тешкоће, проблеми у понашању који нису нужно у вези са трговином,</a:t>
          </a:r>
          <a:endParaRPr lang="sr-Latn-RS" sz="1800" b="1" kern="1200" dirty="0">
            <a:solidFill>
              <a:schemeClr val="tx1"/>
            </a:solidFill>
          </a:endParaRPr>
        </a:p>
      </dsp:txBody>
      <dsp:txXfrm>
        <a:off x="3317332" y="298222"/>
        <a:ext cx="3015756" cy="1809453"/>
      </dsp:txXfrm>
    </dsp:sp>
    <dsp:sp modelId="{69E6B18C-FEA6-48A0-BF4C-B412272D6790}">
      <dsp:nvSpPr>
        <dsp:cNvPr id="0" name=""/>
        <dsp:cNvSpPr/>
      </dsp:nvSpPr>
      <dsp:spPr>
        <a:xfrm>
          <a:off x="6634664" y="298222"/>
          <a:ext cx="3015756" cy="1809453"/>
        </a:xfrm>
        <a:prstGeom prst="rect">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b="1" u="sng" kern="1200" dirty="0">
              <a:solidFill>
                <a:schemeClr val="tx1"/>
              </a:solidFill>
            </a:rPr>
            <a:t>Други ниво (умерени индикатор)</a:t>
          </a:r>
          <a:r>
            <a:rPr lang="ru-RU" sz="1800" b="1" kern="1200" dirty="0">
              <a:solidFill>
                <a:schemeClr val="tx1"/>
              </a:solidFill>
            </a:rPr>
            <a:t>– индикатори који указују на трговину људима,</a:t>
          </a:r>
          <a:r>
            <a:rPr lang="sr-Latn-RS" sz="1800" b="1" kern="1200" dirty="0">
              <a:solidFill>
                <a:schemeClr val="tx1"/>
              </a:solidFill>
            </a:rPr>
            <a:t> </a:t>
          </a:r>
          <a:r>
            <a:rPr lang="sr-Cyrl-RS" sz="1800" b="1" kern="1200" dirty="0">
              <a:solidFill>
                <a:schemeClr val="tx1"/>
              </a:solidFill>
            </a:rPr>
            <a:t>у ма</a:t>
          </a:r>
          <a:r>
            <a:rPr lang="ru-RU" sz="1800" b="1" kern="1200" dirty="0">
              <a:solidFill>
                <a:schemeClr val="tx1"/>
              </a:solidFill>
            </a:rPr>
            <a:t>њој или у већој мери</a:t>
          </a:r>
          <a:endParaRPr lang="sr-Latn-RS" sz="1800" b="1" kern="1200" dirty="0">
            <a:solidFill>
              <a:schemeClr val="tx1"/>
            </a:solidFill>
          </a:endParaRPr>
        </a:p>
      </dsp:txBody>
      <dsp:txXfrm>
        <a:off x="6634664" y="298222"/>
        <a:ext cx="3015756" cy="1809453"/>
      </dsp:txXfrm>
    </dsp:sp>
    <dsp:sp modelId="{04A7B45F-B16A-49A1-AC5C-757732B91C87}">
      <dsp:nvSpPr>
        <dsp:cNvPr id="0" name=""/>
        <dsp:cNvSpPr/>
      </dsp:nvSpPr>
      <dsp:spPr>
        <a:xfrm>
          <a:off x="1711833" y="2451774"/>
          <a:ext cx="3015756" cy="1809453"/>
        </a:xfrm>
        <a:prstGeom prst="rect">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b="1" u="sng" kern="1200" dirty="0">
              <a:solidFill>
                <a:schemeClr val="tx1"/>
              </a:solidFill>
            </a:rPr>
            <a:t>Трећи ниво (јак индикатор) </a:t>
          </a:r>
          <a:r>
            <a:rPr lang="ru-RU" sz="1800" b="1" kern="1200" dirty="0">
              <a:solidFill>
                <a:schemeClr val="tx1"/>
              </a:solidFill>
            </a:rPr>
            <a:t>– индикатори који у највећој мери указују на трговину људима</a:t>
          </a:r>
          <a:r>
            <a:rPr lang="ru-RU" sz="1800" kern="1200" dirty="0">
              <a:solidFill>
                <a:schemeClr val="tx1"/>
              </a:solidFill>
            </a:rPr>
            <a:t>.</a:t>
          </a:r>
          <a:endParaRPr lang="sr-Latn-RS" sz="1800" kern="1200" dirty="0">
            <a:solidFill>
              <a:schemeClr val="tx1"/>
            </a:solidFill>
          </a:endParaRPr>
        </a:p>
      </dsp:txBody>
      <dsp:txXfrm>
        <a:off x="1711833" y="2451774"/>
        <a:ext cx="3015756" cy="1809453"/>
      </dsp:txXfrm>
    </dsp:sp>
    <dsp:sp modelId="{BD2D82EA-4C47-445A-9D56-5C29BEE46B3A}">
      <dsp:nvSpPr>
        <dsp:cNvPr id="0" name=""/>
        <dsp:cNvSpPr/>
      </dsp:nvSpPr>
      <dsp:spPr>
        <a:xfrm>
          <a:off x="4975998" y="2409252"/>
          <a:ext cx="3015756" cy="1809453"/>
        </a:xfrm>
        <a:prstGeom prst="rect">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b="1" kern="1200" dirty="0">
              <a:solidFill>
                <a:schemeClr val="tx1"/>
              </a:solidFill>
            </a:rPr>
            <a:t>У складу са проценом, да ли је реч о слабим, умереним или јаким индикаторима</a:t>
          </a:r>
          <a:r>
            <a:rPr lang="sr-Latn-RS" sz="1800" b="1" kern="1200" dirty="0">
              <a:solidFill>
                <a:schemeClr val="tx1"/>
              </a:solidFill>
            </a:rPr>
            <a:t>,</a:t>
          </a:r>
          <a:r>
            <a:rPr lang="ru-RU" sz="1800" b="1" kern="1200" dirty="0">
              <a:solidFill>
                <a:schemeClr val="tx1"/>
              </a:solidFill>
            </a:rPr>
            <a:t> установа образовања и васпитања предузима даље кораке</a:t>
          </a:r>
          <a:r>
            <a:rPr lang="sr-Latn-RS" sz="1800" b="1" kern="1200" dirty="0">
              <a:solidFill>
                <a:schemeClr val="tx1"/>
              </a:solidFill>
            </a:rPr>
            <a:t>.</a:t>
          </a:r>
          <a:endParaRPr lang="sr-Latn-RS" sz="1800" kern="1200" dirty="0">
            <a:solidFill>
              <a:schemeClr val="tx1"/>
            </a:solidFill>
          </a:endParaRPr>
        </a:p>
      </dsp:txBody>
      <dsp:txXfrm>
        <a:off x="4975998" y="2409252"/>
        <a:ext cx="3015756" cy="180945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6668AC-94B4-4D78-8403-AA82744FA58C}">
      <dsp:nvSpPr>
        <dsp:cNvPr id="0" name=""/>
        <dsp:cNvSpPr/>
      </dsp:nvSpPr>
      <dsp:spPr>
        <a:xfrm>
          <a:off x="0" y="476453"/>
          <a:ext cx="5157787" cy="879840"/>
        </a:xfrm>
        <a:prstGeom prst="roundRect">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solidFill>
                <a:schemeClr val="tx1"/>
              </a:solidFill>
            </a:rPr>
            <a:t>1 – </a:t>
          </a:r>
          <a:r>
            <a:rPr lang="sr-Cyrl-RS" sz="1600" b="1" kern="1200" dirty="0">
              <a:solidFill>
                <a:schemeClr val="tx1"/>
              </a:solidFill>
            </a:rPr>
            <a:t>слаби индикатори</a:t>
          </a:r>
          <a:r>
            <a:rPr lang="en-US" sz="1600" b="1" kern="1200" dirty="0">
              <a:solidFill>
                <a:schemeClr val="tx1"/>
              </a:solidFill>
            </a:rPr>
            <a:t> су општи и указују на постојање одређених потешкоћа, проблема у понашању ученика, а који не морају нужно да указују на трговину људима;</a:t>
          </a:r>
          <a:endParaRPr lang="sr-Latn-RS" sz="1600" b="1" kern="1200" dirty="0">
            <a:solidFill>
              <a:schemeClr val="tx1"/>
            </a:solidFill>
          </a:endParaRPr>
        </a:p>
      </dsp:txBody>
      <dsp:txXfrm>
        <a:off x="42950" y="519403"/>
        <a:ext cx="5071887" cy="793940"/>
      </dsp:txXfrm>
    </dsp:sp>
    <dsp:sp modelId="{9162E2B3-17CA-4F5F-9673-DBBD09002B02}">
      <dsp:nvSpPr>
        <dsp:cNvPr id="0" name=""/>
        <dsp:cNvSpPr/>
      </dsp:nvSpPr>
      <dsp:spPr>
        <a:xfrm>
          <a:off x="0" y="1402373"/>
          <a:ext cx="5157787" cy="879840"/>
        </a:xfrm>
        <a:prstGeom prst="roundRect">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solidFill>
                <a:schemeClr val="tx1"/>
              </a:solidFill>
            </a:rPr>
            <a:t>2 – умерени индикатори  у већој мери указују на трговину људима;</a:t>
          </a:r>
          <a:endParaRPr lang="sr-Latn-RS" sz="1600" b="1" kern="1200" dirty="0">
            <a:solidFill>
              <a:schemeClr val="tx1"/>
            </a:solidFill>
          </a:endParaRPr>
        </a:p>
      </dsp:txBody>
      <dsp:txXfrm>
        <a:off x="42950" y="1445323"/>
        <a:ext cx="5071887" cy="793940"/>
      </dsp:txXfrm>
    </dsp:sp>
    <dsp:sp modelId="{CBA99154-A166-43D3-BB54-26A9171C7868}">
      <dsp:nvSpPr>
        <dsp:cNvPr id="0" name=""/>
        <dsp:cNvSpPr/>
      </dsp:nvSpPr>
      <dsp:spPr>
        <a:xfrm>
          <a:off x="0" y="2328294"/>
          <a:ext cx="5157787" cy="879840"/>
        </a:xfrm>
        <a:prstGeom prst="roundRect">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solidFill>
                <a:schemeClr val="tx1"/>
              </a:solidFill>
            </a:rPr>
            <a:t>3 – </a:t>
          </a:r>
          <a:r>
            <a:rPr lang="sr-Cyrl-RS" sz="1600" b="1" kern="1200" dirty="0">
              <a:solidFill>
                <a:schemeClr val="tx1"/>
              </a:solidFill>
            </a:rPr>
            <a:t>јаки индикатори</a:t>
          </a:r>
          <a:r>
            <a:rPr lang="en-US" sz="1600" b="1" kern="1200" dirty="0">
              <a:solidFill>
                <a:schemeClr val="tx1"/>
              </a:solidFill>
            </a:rPr>
            <a:t> у највећој мери указују на трговину  људима.</a:t>
          </a:r>
          <a:endParaRPr lang="sr-Latn-RS" sz="1600" b="1" kern="1200" dirty="0">
            <a:solidFill>
              <a:schemeClr val="tx1"/>
            </a:solidFill>
          </a:endParaRPr>
        </a:p>
      </dsp:txBody>
      <dsp:txXfrm>
        <a:off x="42950" y="2371244"/>
        <a:ext cx="5071887" cy="79394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239813-795B-4A97-95E3-FC541AEE3113}">
      <dsp:nvSpPr>
        <dsp:cNvPr id="0" name=""/>
        <dsp:cNvSpPr/>
      </dsp:nvSpPr>
      <dsp:spPr>
        <a:xfrm>
          <a:off x="0" y="462121"/>
          <a:ext cx="5183188" cy="503685"/>
        </a:xfrm>
        <a:prstGeom prst="roundRect">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sr-Cyrl-RS" sz="2100" kern="1200" dirty="0">
              <a:solidFill>
                <a:schemeClr val="tx1"/>
              </a:solidFill>
            </a:rPr>
            <a:t>Понашање ученика </a:t>
          </a:r>
          <a:endParaRPr lang="sr-Latn-RS" sz="2100" kern="1200" dirty="0">
            <a:solidFill>
              <a:schemeClr val="tx1"/>
            </a:solidFill>
          </a:endParaRPr>
        </a:p>
      </dsp:txBody>
      <dsp:txXfrm>
        <a:off x="24588" y="486709"/>
        <a:ext cx="5134012" cy="454509"/>
      </dsp:txXfrm>
    </dsp:sp>
    <dsp:sp modelId="{1B8F9DE8-AA3D-45F1-9589-E1E457EF6002}">
      <dsp:nvSpPr>
        <dsp:cNvPr id="0" name=""/>
        <dsp:cNvSpPr/>
      </dsp:nvSpPr>
      <dsp:spPr>
        <a:xfrm>
          <a:off x="0" y="1026286"/>
          <a:ext cx="5183188" cy="503685"/>
        </a:xfrm>
        <a:prstGeom prst="roundRect">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sr-Cyrl-RS" sz="2100" kern="1200" dirty="0">
              <a:solidFill>
                <a:schemeClr val="tx1"/>
              </a:solidFill>
            </a:rPr>
            <a:t>Комуникација ученика и односа са другима </a:t>
          </a:r>
          <a:endParaRPr lang="sr-Latn-RS" sz="2100" kern="1200" dirty="0">
            <a:solidFill>
              <a:schemeClr val="tx1"/>
            </a:solidFill>
          </a:endParaRPr>
        </a:p>
      </dsp:txBody>
      <dsp:txXfrm>
        <a:off x="24588" y="1050874"/>
        <a:ext cx="5134012" cy="454509"/>
      </dsp:txXfrm>
    </dsp:sp>
    <dsp:sp modelId="{066E50CF-612B-4455-A9F9-36872B845720}">
      <dsp:nvSpPr>
        <dsp:cNvPr id="0" name=""/>
        <dsp:cNvSpPr/>
      </dsp:nvSpPr>
      <dsp:spPr>
        <a:xfrm>
          <a:off x="0" y="1590451"/>
          <a:ext cx="5183188" cy="503685"/>
        </a:xfrm>
        <a:prstGeom prst="roundRect">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sr-Cyrl-RS" sz="2100" kern="1200" dirty="0">
              <a:solidFill>
                <a:schemeClr val="tx1"/>
              </a:solidFill>
            </a:rPr>
            <a:t>Физички изглед ученика и начин облачења</a:t>
          </a:r>
          <a:endParaRPr lang="sr-Latn-RS" sz="2100" kern="1200" dirty="0">
            <a:solidFill>
              <a:schemeClr val="tx1"/>
            </a:solidFill>
          </a:endParaRPr>
        </a:p>
      </dsp:txBody>
      <dsp:txXfrm>
        <a:off x="24588" y="1615039"/>
        <a:ext cx="5134012" cy="454509"/>
      </dsp:txXfrm>
    </dsp:sp>
    <dsp:sp modelId="{9D0B18FA-DE29-45DF-B790-C335F505545D}">
      <dsp:nvSpPr>
        <dsp:cNvPr id="0" name=""/>
        <dsp:cNvSpPr/>
      </dsp:nvSpPr>
      <dsp:spPr>
        <a:xfrm>
          <a:off x="0" y="2122718"/>
          <a:ext cx="5183188" cy="503685"/>
        </a:xfrm>
        <a:prstGeom prst="roundRect">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sr-Cyrl-RS" sz="2100" kern="1200" dirty="0">
              <a:solidFill>
                <a:schemeClr val="tx1"/>
              </a:solidFill>
            </a:rPr>
            <a:t>Здравље ученика</a:t>
          </a:r>
          <a:endParaRPr lang="sr-Latn-RS" sz="2100" kern="1200" dirty="0">
            <a:solidFill>
              <a:schemeClr val="tx1"/>
            </a:solidFill>
          </a:endParaRPr>
        </a:p>
      </dsp:txBody>
      <dsp:txXfrm>
        <a:off x="24588" y="2147306"/>
        <a:ext cx="5134012" cy="454509"/>
      </dsp:txXfrm>
    </dsp:sp>
    <dsp:sp modelId="{813E7C06-C44A-4D8D-BCFE-6A697EC91BC9}">
      <dsp:nvSpPr>
        <dsp:cNvPr id="0" name=""/>
        <dsp:cNvSpPr/>
      </dsp:nvSpPr>
      <dsp:spPr>
        <a:xfrm>
          <a:off x="0" y="2718781"/>
          <a:ext cx="5183188" cy="503685"/>
        </a:xfrm>
        <a:prstGeom prst="roundRect">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sr-Cyrl-RS" sz="2100" kern="1200" dirty="0">
              <a:solidFill>
                <a:schemeClr val="tx1"/>
              </a:solidFill>
            </a:rPr>
            <a:t>Породица и услови живота</a:t>
          </a:r>
          <a:endParaRPr lang="sr-Latn-RS" sz="2100" kern="1200" dirty="0">
            <a:solidFill>
              <a:schemeClr val="tx1"/>
            </a:solidFill>
          </a:endParaRPr>
        </a:p>
      </dsp:txBody>
      <dsp:txXfrm>
        <a:off x="24588" y="2743369"/>
        <a:ext cx="5134012" cy="45450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FDC09-CF5E-4683-BFA8-175510F0976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1535F8C-C5CC-4D87-8DA2-9BB44A45F1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922037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49FEC-18A9-48BA-9B89-8DAA94E3FF7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810D1EE-38C4-41FB-B0C3-08EAE0B4A7C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30697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F24092-1C3E-4EB5-886E-B67E0A98B1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0359EB6-CA9B-47C1-AED8-E12F954778C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116705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2937BE82-8A73-43BB-AE7D-C970E45BEDD4}" type="datetimeFigureOut">
              <a:rPr lang="en-US" smtClean="0"/>
              <a:pPr/>
              <a:t>9/4/2022</a:t>
            </a:fld>
            <a:endParaRPr lang="en-US"/>
          </a:p>
        </p:txBody>
      </p:sp>
      <p:sp>
        <p:nvSpPr>
          <p:cNvPr id="5" name="Footer Placeholder 4"/>
          <p:cNvSpPr>
            <a:spLocks noGrp="1"/>
          </p:cNvSpPr>
          <p:nvPr>
            <p:ph type="ftr" sz="quarter" idx="11"/>
          </p:nvPr>
        </p:nvSpPr>
        <p:spPr>
          <a:xfrm>
            <a:off x="1876424" y="5410201"/>
            <a:ext cx="5124886" cy="365125"/>
          </a:xfrm>
        </p:spPr>
        <p:txBody>
          <a:bodyPr/>
          <a:lstStyle/>
          <a:p>
            <a:endParaRPr lang="en-US"/>
          </a:p>
        </p:txBody>
      </p:sp>
      <p:sp>
        <p:nvSpPr>
          <p:cNvPr id="6" name="Slide Number Placeholder 5"/>
          <p:cNvSpPr>
            <a:spLocks noGrp="1"/>
          </p:cNvSpPr>
          <p:nvPr>
            <p:ph type="sldNum" sz="quarter" idx="12"/>
          </p:nvPr>
        </p:nvSpPr>
        <p:spPr>
          <a:xfrm>
            <a:off x="9896911" y="5410199"/>
            <a:ext cx="771089" cy="365125"/>
          </a:xfrm>
        </p:spPr>
        <p:txBody>
          <a:bodyPr/>
          <a:lstStyle/>
          <a:p>
            <a:fld id="{64F2954F-6596-496D-89B8-E9DC72E8AA57}" type="slidenum">
              <a:rPr lang="en-US" smtClean="0"/>
              <a:pPr/>
              <a:t>‹#›</a:t>
            </a:fld>
            <a:endParaRPr lang="en-US"/>
          </a:p>
        </p:txBody>
      </p:sp>
    </p:spTree>
    <p:extLst>
      <p:ext uri="{BB962C8B-B14F-4D97-AF65-F5344CB8AC3E}">
        <p14:creationId xmlns:p14="http://schemas.microsoft.com/office/powerpoint/2010/main" val="5727412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937BE82-8A73-43BB-AE7D-C970E45BEDD4}" type="datetimeFigureOut">
              <a:rPr lang="en-US" smtClean="0"/>
              <a:pPr/>
              <a:t>9/4/2022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F2954F-6596-496D-89B8-E9DC72E8AA57}" type="slidenum">
              <a:rPr lang="en-US" smtClean="0"/>
              <a:pPr/>
              <a:t>‹#›</a:t>
            </a:fld>
            <a:endParaRPr lang="en-US"/>
          </a:p>
        </p:txBody>
      </p:sp>
    </p:spTree>
    <p:extLst>
      <p:ext uri="{BB962C8B-B14F-4D97-AF65-F5344CB8AC3E}">
        <p14:creationId xmlns:p14="http://schemas.microsoft.com/office/powerpoint/2010/main" val="1323130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37BE82-8A73-43BB-AE7D-C970E45BEDD4}" type="datetimeFigureOut">
              <a:rPr lang="en-US" smtClean="0"/>
              <a:pPr/>
              <a:t>9/4/2022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F2954F-6596-496D-89B8-E9DC72E8AA57}" type="slidenum">
              <a:rPr lang="en-US" smtClean="0"/>
              <a:pPr/>
              <a:t>‹#›</a:t>
            </a:fld>
            <a:endParaRPr lang="en-US"/>
          </a:p>
        </p:txBody>
      </p:sp>
    </p:spTree>
    <p:extLst>
      <p:ext uri="{BB962C8B-B14F-4D97-AF65-F5344CB8AC3E}">
        <p14:creationId xmlns:p14="http://schemas.microsoft.com/office/powerpoint/2010/main" val="4472063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937BE82-8A73-43BB-AE7D-C970E45BEDD4}" type="datetimeFigureOut">
              <a:rPr lang="en-US" smtClean="0"/>
              <a:pPr/>
              <a:t>9/4/2022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F2954F-6596-496D-89B8-E9DC72E8AA57}" type="slidenum">
              <a:rPr lang="en-US" smtClean="0"/>
              <a:pPr/>
              <a:t>‹#›</a:t>
            </a:fld>
            <a:endParaRPr lang="en-US"/>
          </a:p>
        </p:txBody>
      </p:sp>
    </p:spTree>
    <p:extLst>
      <p:ext uri="{BB962C8B-B14F-4D97-AF65-F5344CB8AC3E}">
        <p14:creationId xmlns:p14="http://schemas.microsoft.com/office/powerpoint/2010/main" val="31450996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937BE82-8A73-43BB-AE7D-C970E45BEDD4}" type="datetimeFigureOut">
              <a:rPr lang="en-US" smtClean="0"/>
              <a:pPr/>
              <a:t>9/4/2022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F2954F-6596-496D-89B8-E9DC72E8AA57}" type="slidenum">
              <a:rPr lang="en-US" smtClean="0"/>
              <a:pPr/>
              <a:t>‹#›</a:t>
            </a:fld>
            <a:endParaRPr lang="en-US"/>
          </a:p>
        </p:txBody>
      </p:sp>
    </p:spTree>
    <p:extLst>
      <p:ext uri="{BB962C8B-B14F-4D97-AF65-F5344CB8AC3E}">
        <p14:creationId xmlns:p14="http://schemas.microsoft.com/office/powerpoint/2010/main" val="20177983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937BE82-8A73-43BB-AE7D-C970E45BEDD4}" type="datetimeFigureOut">
              <a:rPr lang="en-US" smtClean="0"/>
              <a:pPr/>
              <a:t>9/4/2022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F2954F-6596-496D-89B8-E9DC72E8AA57}" type="slidenum">
              <a:rPr lang="en-US" smtClean="0"/>
              <a:pPr/>
              <a:t>‹#›</a:t>
            </a:fld>
            <a:endParaRPr lang="en-US"/>
          </a:p>
        </p:txBody>
      </p:sp>
    </p:spTree>
    <p:extLst>
      <p:ext uri="{BB962C8B-B14F-4D97-AF65-F5344CB8AC3E}">
        <p14:creationId xmlns:p14="http://schemas.microsoft.com/office/powerpoint/2010/main" val="23703823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37BE82-8A73-43BB-AE7D-C970E45BEDD4}" type="datetimeFigureOut">
              <a:rPr lang="en-US" smtClean="0"/>
              <a:pPr/>
              <a:t>9/4/2022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F2954F-6596-496D-89B8-E9DC72E8AA57}" type="slidenum">
              <a:rPr lang="en-US" smtClean="0"/>
              <a:pPr/>
              <a:t>‹#›</a:t>
            </a:fld>
            <a:endParaRPr lang="en-US"/>
          </a:p>
        </p:txBody>
      </p:sp>
    </p:spTree>
    <p:extLst>
      <p:ext uri="{BB962C8B-B14F-4D97-AF65-F5344CB8AC3E}">
        <p14:creationId xmlns:p14="http://schemas.microsoft.com/office/powerpoint/2010/main" val="28679754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937BE82-8A73-43BB-AE7D-C970E45BEDD4}" type="datetimeFigureOut">
              <a:rPr lang="en-US" smtClean="0"/>
              <a:pPr/>
              <a:t>9/4/2022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F2954F-6596-496D-89B8-E9DC72E8AA57}" type="slidenum">
              <a:rPr lang="en-US" smtClean="0"/>
              <a:pPr/>
              <a:t>‹#›</a:t>
            </a:fld>
            <a:endParaRPr lang="en-US"/>
          </a:p>
        </p:txBody>
      </p:sp>
    </p:spTree>
    <p:extLst>
      <p:ext uri="{BB962C8B-B14F-4D97-AF65-F5344CB8AC3E}">
        <p14:creationId xmlns:p14="http://schemas.microsoft.com/office/powerpoint/2010/main" val="947897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C1A91-31E2-4BB6-8B97-F0408BBDAAE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C03818-E25B-4B37-942C-A2105D062D5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43038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937BE82-8A73-43BB-AE7D-C970E45BEDD4}" type="datetimeFigureOut">
              <a:rPr lang="en-US" smtClean="0"/>
              <a:pPr/>
              <a:t>9/4/2022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F2954F-6596-496D-89B8-E9DC72E8AA57}" type="slidenum">
              <a:rPr lang="en-US" smtClean="0"/>
              <a:pPr/>
              <a:t>‹#›</a:t>
            </a:fld>
            <a:endParaRPr lang="en-US"/>
          </a:p>
        </p:txBody>
      </p:sp>
    </p:spTree>
    <p:extLst>
      <p:ext uri="{BB962C8B-B14F-4D97-AF65-F5344CB8AC3E}">
        <p14:creationId xmlns:p14="http://schemas.microsoft.com/office/powerpoint/2010/main" val="11348166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937BE82-8A73-43BB-AE7D-C970E45BEDD4}" type="datetimeFigureOut">
              <a:rPr lang="en-US" smtClean="0"/>
              <a:pPr/>
              <a:t>9/4/2022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F2954F-6596-496D-89B8-E9DC72E8AA57}" type="slidenum">
              <a:rPr lang="en-US" smtClean="0"/>
              <a:pPr/>
              <a:t>‹#›</a:t>
            </a:fld>
            <a:endParaRPr lang="en-US"/>
          </a:p>
        </p:txBody>
      </p:sp>
    </p:spTree>
    <p:extLst>
      <p:ext uri="{BB962C8B-B14F-4D97-AF65-F5344CB8AC3E}">
        <p14:creationId xmlns:p14="http://schemas.microsoft.com/office/powerpoint/2010/main" val="42733283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937BE82-8A73-43BB-AE7D-C970E45BEDD4}" type="datetimeFigureOut">
              <a:rPr lang="en-US" smtClean="0"/>
              <a:pPr/>
              <a:t>9/4/2022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F2954F-6596-496D-89B8-E9DC72E8AA57}" type="slidenum">
              <a:rPr lang="en-US" smtClean="0"/>
              <a:pPr/>
              <a:t>‹#›</a:t>
            </a:fld>
            <a:endParaRPr lang="en-US"/>
          </a:p>
        </p:txBody>
      </p:sp>
    </p:spTree>
    <p:extLst>
      <p:ext uri="{BB962C8B-B14F-4D97-AF65-F5344CB8AC3E}">
        <p14:creationId xmlns:p14="http://schemas.microsoft.com/office/powerpoint/2010/main" val="22551859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937BE82-8A73-43BB-AE7D-C970E45BEDD4}" type="datetimeFigureOut">
              <a:rPr lang="en-US" smtClean="0"/>
              <a:pPr/>
              <a:t>9/4/2022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F2954F-6596-496D-89B8-E9DC72E8AA57}" type="slidenum">
              <a:rPr lang="en-US" smtClean="0"/>
              <a:pPr/>
              <a:t>‹#›</a:t>
            </a:fld>
            <a:endParaRPr lang="en-US"/>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7294942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937BE82-8A73-43BB-AE7D-C970E45BEDD4}" type="datetimeFigureOut">
              <a:rPr lang="en-US" smtClean="0"/>
              <a:pPr/>
              <a:t>9/4/2022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F2954F-6596-496D-89B8-E9DC72E8AA57}" type="slidenum">
              <a:rPr lang="en-US" smtClean="0"/>
              <a:pPr/>
              <a:t>‹#›</a:t>
            </a:fld>
            <a:endParaRPr lang="en-US"/>
          </a:p>
        </p:txBody>
      </p:sp>
    </p:spTree>
    <p:extLst>
      <p:ext uri="{BB962C8B-B14F-4D97-AF65-F5344CB8AC3E}">
        <p14:creationId xmlns:p14="http://schemas.microsoft.com/office/powerpoint/2010/main" val="943426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2937BE82-8A73-43BB-AE7D-C970E45BEDD4}" type="datetimeFigureOut">
              <a:rPr lang="en-US" smtClean="0"/>
              <a:pPr/>
              <a:t>9/4/2022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F2954F-6596-496D-89B8-E9DC72E8AA57}" type="slidenum">
              <a:rPr lang="en-US" smtClean="0"/>
              <a:pPr/>
              <a:t>‹#›</a:t>
            </a:fld>
            <a:endParaRPr lang="en-US"/>
          </a:p>
        </p:txBody>
      </p:sp>
    </p:spTree>
    <p:extLst>
      <p:ext uri="{BB962C8B-B14F-4D97-AF65-F5344CB8AC3E}">
        <p14:creationId xmlns:p14="http://schemas.microsoft.com/office/powerpoint/2010/main" val="4897081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2937BE82-8A73-43BB-AE7D-C970E45BEDD4}" type="datetimeFigureOut">
              <a:rPr lang="en-US" smtClean="0"/>
              <a:pPr/>
              <a:t>9/4/2022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F2954F-6596-496D-89B8-E9DC72E8AA57}" type="slidenum">
              <a:rPr lang="en-US" smtClean="0"/>
              <a:pPr/>
              <a:t>‹#›</a:t>
            </a:fld>
            <a:endParaRPr lang="en-US"/>
          </a:p>
        </p:txBody>
      </p:sp>
    </p:spTree>
    <p:extLst>
      <p:ext uri="{BB962C8B-B14F-4D97-AF65-F5344CB8AC3E}">
        <p14:creationId xmlns:p14="http://schemas.microsoft.com/office/powerpoint/2010/main" val="17038532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937BE82-8A73-43BB-AE7D-C970E45BEDD4}" type="datetimeFigureOut">
              <a:rPr lang="en-US" smtClean="0"/>
              <a:pPr/>
              <a:t>9/4/2022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F2954F-6596-496D-89B8-E9DC72E8AA57}" type="slidenum">
              <a:rPr lang="en-US" smtClean="0"/>
              <a:pPr/>
              <a:t>‹#›</a:t>
            </a:fld>
            <a:endParaRPr lang="en-US"/>
          </a:p>
        </p:txBody>
      </p:sp>
    </p:spTree>
    <p:extLst>
      <p:ext uri="{BB962C8B-B14F-4D97-AF65-F5344CB8AC3E}">
        <p14:creationId xmlns:p14="http://schemas.microsoft.com/office/powerpoint/2010/main" val="24942315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937BE82-8A73-43BB-AE7D-C970E45BEDD4}" type="datetimeFigureOut">
              <a:rPr lang="en-US" smtClean="0"/>
              <a:pPr/>
              <a:t>9/4/2022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F2954F-6596-496D-89B8-E9DC72E8AA57}" type="slidenum">
              <a:rPr lang="en-US" smtClean="0"/>
              <a:pPr/>
              <a:t>‹#›</a:t>
            </a:fld>
            <a:endParaRPr lang="en-US"/>
          </a:p>
        </p:txBody>
      </p:sp>
    </p:spTree>
    <p:extLst>
      <p:ext uri="{BB962C8B-B14F-4D97-AF65-F5344CB8AC3E}">
        <p14:creationId xmlns:p14="http://schemas.microsoft.com/office/powerpoint/2010/main" val="4119914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A12FE-A9A3-4479-97CE-A84EBBB9C0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A2B0D15-4026-42A5-982B-11B7876D4493}"/>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7039925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73E86-0963-49D6-AC4F-213DF708A14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391007-3F2B-4BC5-AA6C-851F223364B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BCDEF97-C4BC-4970-8072-F8A173DF78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38784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5E911-2C9B-4C16-94C6-62F3C14F5AA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8DC53B0-3183-4053-8756-7B91973442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A33809F-12E6-42D6-8008-7EFA148EF0C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0B08FF4-AA79-4A24-B54E-AA7B574039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11A2DA3-39C8-4712-87D5-CC3DDAD1435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48692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64EFB-BEB6-4DF2-9B4B-DB0F6FF1E52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42336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3408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71A34-36BA-4CBD-93DE-628AE28ECD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746A3A4-00BF-4C57-B23C-4F90390691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9D1CF46-E1AA-47C7-9A7F-C940954B7A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070763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A9336-20E6-4F3B-AE4B-5D7D527044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DF01D11-151C-458D-A8CE-35DCC2F641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C6A8133-AB1B-49EA-BDBE-8349066448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411546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3.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35F8BA7-64C1-4BBD-856D-D29D2E5BA60E}"/>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0" y="0"/>
            <a:ext cx="12191999" cy="6857999"/>
          </a:xfrm>
          <a:prstGeom prst="rect">
            <a:avLst/>
          </a:prstGeom>
        </p:spPr>
      </p:pic>
      <p:sp>
        <p:nvSpPr>
          <p:cNvPr id="2" name="Title Placeholder 1">
            <a:extLst>
              <a:ext uri="{FF2B5EF4-FFF2-40B4-BE49-F238E27FC236}">
                <a16:creationId xmlns:a16="http://schemas.microsoft.com/office/drawing/2014/main" id="{96E8C4CB-0806-4AD9-A52A-1E043169A09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EAF94344-0B42-4F44-97BA-9648C77448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349221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9/4/2022</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extLst>
      <p:ext uri="{BB962C8B-B14F-4D97-AF65-F5344CB8AC3E}">
        <p14:creationId xmlns:p14="http://schemas.microsoft.com/office/powerpoint/2010/main" val="305942241"/>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5.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www.mpn.gov.rs/wp-content/uploads/2021/09/Revidirana-lista-indikatora-za-preliminarnu-identifikaciju-trgovine-ljudima.pdf" TargetMode="Externa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mpn.gov.rs/kategorija/publikacije/" TargetMode="External"/><Relationship Id="rId1" Type="http://schemas.openxmlformats.org/officeDocument/2006/relationships/slideLayout" Target="../slideLayouts/slideLayout4.xml"/><Relationship Id="rId4" Type="http://schemas.openxmlformats.org/officeDocument/2006/relationships/hyperlink" Target="https://mpn.gov.rs/wp-content/uploads/2022/03/Vodic-za-primenu-revidiranih-indikatora-za-potencijalne-zrtve-trgovine-ljudima-1.pdf"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mpn.gov.rs/wp-content/uploads/2017/12/Prirucnik-Zastita-ucenika-od-trgovine-ljudima-Protected-002-1.pdf"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EEAE9-D877-4F7C-8535-900B30E680AC}"/>
              </a:ext>
            </a:extLst>
          </p:cNvPr>
          <p:cNvSpPr>
            <a:spLocks noGrp="1"/>
          </p:cNvSpPr>
          <p:nvPr>
            <p:ph type="ctrTitle"/>
          </p:nvPr>
        </p:nvSpPr>
        <p:spPr/>
        <p:txBody>
          <a:bodyPr>
            <a:normAutofit/>
          </a:bodyPr>
          <a:lstStyle/>
          <a:p>
            <a:r>
              <a:rPr lang="sr-Cyrl-RS" dirty="0">
                <a:solidFill>
                  <a:schemeClr val="bg1"/>
                </a:solidFill>
              </a:rPr>
              <a:t>ПРЕВЕНЦИЈА  И  БОРБА  ПРОТИВ  ТРГОВИНЕ  ЉУДИМА</a:t>
            </a:r>
            <a:endParaRPr lang="en-US" dirty="0">
              <a:solidFill>
                <a:schemeClr val="bg1"/>
              </a:solidFill>
            </a:endParaRPr>
          </a:p>
        </p:txBody>
      </p:sp>
      <p:sp>
        <p:nvSpPr>
          <p:cNvPr id="3" name="Subtitle 2">
            <a:extLst>
              <a:ext uri="{FF2B5EF4-FFF2-40B4-BE49-F238E27FC236}">
                <a16:creationId xmlns:a16="http://schemas.microsoft.com/office/drawing/2014/main" id="{4F1F670E-4ADB-472F-921C-3E6960D3577E}"/>
              </a:ext>
            </a:extLst>
          </p:cNvPr>
          <p:cNvSpPr>
            <a:spLocks noGrp="1"/>
          </p:cNvSpPr>
          <p:nvPr>
            <p:ph type="subTitle" idx="1"/>
          </p:nvPr>
        </p:nvSpPr>
        <p:spPr/>
        <p:txBody>
          <a:bodyPr>
            <a:normAutofit/>
          </a:bodyPr>
          <a:lstStyle/>
          <a:p>
            <a:endParaRPr lang="sr-Cyrl-RS" dirty="0">
              <a:solidFill>
                <a:schemeClr val="bg1"/>
              </a:solidFill>
            </a:endParaRPr>
          </a:p>
          <a:p>
            <a:r>
              <a:rPr lang="sr-Cyrl-RS" dirty="0">
                <a:solidFill>
                  <a:schemeClr val="bg1"/>
                </a:solidFill>
              </a:rPr>
              <a:t>ЈЕЛЕНА тАСИЋ, саветник-спољни сарадник</a:t>
            </a:r>
            <a:r>
              <a:rPr lang="en-US" dirty="0">
                <a:solidFill>
                  <a:schemeClr val="bg1"/>
                </a:solidFill>
              </a:rPr>
              <a:t> </a:t>
            </a:r>
            <a:r>
              <a:rPr lang="sr-Cyrl-RS" dirty="0">
                <a:solidFill>
                  <a:schemeClr val="bg1"/>
                </a:solidFill>
              </a:rPr>
              <a:t>за заштиту од насиља</a:t>
            </a:r>
          </a:p>
          <a:p>
            <a:r>
              <a:rPr lang="sr-Cyrl-RS" dirty="0">
                <a:solidFill>
                  <a:schemeClr val="bg1"/>
                </a:solidFill>
              </a:rPr>
              <a:t>септембар, 2022. године</a:t>
            </a:r>
          </a:p>
          <a:p>
            <a:endParaRPr lang="en-US" dirty="0"/>
          </a:p>
        </p:txBody>
      </p:sp>
    </p:spTree>
    <p:extLst>
      <p:ext uri="{BB962C8B-B14F-4D97-AF65-F5344CB8AC3E}">
        <p14:creationId xmlns:p14="http://schemas.microsoft.com/office/powerpoint/2010/main" val="2664174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a:t>Праћење фактора рањивости:</a:t>
            </a:r>
            <a:endParaRPr lang="en-US" dirty="0"/>
          </a:p>
        </p:txBody>
      </p:sp>
      <p:graphicFrame>
        <p:nvGraphicFramePr>
          <p:cNvPr id="4" name="Content Placeholder 3"/>
          <p:cNvGraphicFramePr>
            <a:graphicFrameLocks noGrp="1"/>
          </p:cNvGraphicFramePr>
          <p:nvPr>
            <p:ph idx="1"/>
          </p:nvPr>
        </p:nvGraphicFramePr>
        <p:xfrm>
          <a:off x="1141413" y="2249488"/>
          <a:ext cx="9906000" cy="3541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0517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a:solidFill>
                  <a:schemeClr val="bg1"/>
                </a:solidFill>
              </a:rPr>
              <a:t>Механизми деловања-интервеција</a:t>
            </a:r>
            <a:endParaRPr lang="en-US" dirty="0">
              <a:solidFill>
                <a:schemeClr val="bg1"/>
              </a:solidFill>
            </a:endParaRPr>
          </a:p>
        </p:txBody>
      </p:sp>
      <p:sp>
        <p:nvSpPr>
          <p:cNvPr id="3" name="Content Placeholder 2"/>
          <p:cNvSpPr>
            <a:spLocks noGrp="1"/>
          </p:cNvSpPr>
          <p:nvPr>
            <p:ph idx="1"/>
          </p:nvPr>
        </p:nvSpPr>
        <p:spPr>
          <a:solidFill>
            <a:schemeClr val="tx1"/>
          </a:solidFill>
        </p:spPr>
        <p:txBody>
          <a:bodyPr>
            <a:normAutofit fontScale="92500" lnSpcReduction="20000"/>
          </a:bodyPr>
          <a:lstStyle/>
          <a:p>
            <a:pPr lvl="0"/>
            <a:r>
              <a:rPr lang="sr-Cyrl-CS" b="1" dirty="0">
                <a:solidFill>
                  <a:schemeClr val="bg1"/>
                </a:solidFill>
              </a:rPr>
              <a:t>П</a:t>
            </a:r>
            <a:r>
              <a:rPr lang="sr-Cyrl-RS" b="1" dirty="0">
                <a:solidFill>
                  <a:schemeClr val="bg1"/>
                </a:solidFill>
              </a:rPr>
              <a:t>репознавање, уочавање и праћење првих знакова који указују на могућу трговину људима (индикатори)</a:t>
            </a:r>
            <a:endParaRPr lang="sr-Latn-RS" b="1" dirty="0">
              <a:solidFill>
                <a:schemeClr val="bg1"/>
              </a:solidFill>
            </a:endParaRPr>
          </a:p>
          <a:p>
            <a:pPr lvl="0"/>
            <a:r>
              <a:rPr lang="sr-Cyrl-CS" dirty="0">
                <a:solidFill>
                  <a:schemeClr val="bg1"/>
                </a:solidFill>
              </a:rPr>
              <a:t>К</a:t>
            </a:r>
            <a:r>
              <a:rPr lang="sr-Cyrl-RS" dirty="0">
                <a:solidFill>
                  <a:schemeClr val="bg1"/>
                </a:solidFill>
              </a:rPr>
              <a:t>онсултације у оквиру установе, повезивање са спољашњом мрежом – центар за социјални рад, МУП, невладине организације</a:t>
            </a:r>
            <a:endParaRPr lang="sr-Latn-RS" dirty="0">
              <a:solidFill>
                <a:schemeClr val="bg1"/>
              </a:solidFill>
            </a:endParaRPr>
          </a:p>
          <a:p>
            <a:pPr lvl="0"/>
            <a:r>
              <a:rPr lang="ru-RU" dirty="0">
                <a:solidFill>
                  <a:schemeClr val="bg1"/>
                </a:solidFill>
              </a:rPr>
              <a:t>Пре пријаве обавља се разговор са родитељима, осим ако тиме може да буде угрожен најбољи интерес детета о чему директор обавештава полицију или надлежног тужиоца и надлежни центар за социјални рад</a:t>
            </a:r>
            <a:endParaRPr lang="sr-Latn-RS" dirty="0">
              <a:solidFill>
                <a:schemeClr val="bg1"/>
              </a:solidFill>
            </a:endParaRPr>
          </a:p>
          <a:p>
            <a:pPr lvl="0"/>
            <a:r>
              <a:rPr lang="sr-Cyrl-RS" dirty="0">
                <a:solidFill>
                  <a:schemeClr val="bg1"/>
                </a:solidFill>
              </a:rPr>
              <a:t>Обезбеђивање подршке детету (реинтеграција у систем и наставак школовања, ако је било прекида)</a:t>
            </a:r>
            <a:endParaRPr lang="sr-Latn-RS" dirty="0">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RS" sz="2000" dirty="0">
                <a:solidFill>
                  <a:schemeClr val="bg1"/>
                </a:solidFill>
              </a:rPr>
              <a:t>ПОСТУПАЊЕ УСТАНОВЕ У СИТУАЦИЈАМА СУМЊЕ ИЛИ САЗНАЊА</a:t>
            </a:r>
            <a:endParaRPr lang="en-US" sz="2000" dirty="0">
              <a:solidFill>
                <a:schemeClr val="bg1"/>
              </a:solidFill>
            </a:endParaRPr>
          </a:p>
        </p:txBody>
      </p:sp>
      <p:sp>
        <p:nvSpPr>
          <p:cNvPr id="3" name="Content Placeholder 2"/>
          <p:cNvSpPr>
            <a:spLocks noGrp="1"/>
          </p:cNvSpPr>
          <p:nvPr>
            <p:ph idx="1"/>
          </p:nvPr>
        </p:nvSpPr>
        <p:spPr>
          <a:solidFill>
            <a:schemeClr val="tx1"/>
          </a:solidFill>
        </p:spPr>
        <p:txBody>
          <a:bodyPr>
            <a:normAutofit lnSpcReduction="10000"/>
          </a:bodyPr>
          <a:lstStyle/>
          <a:p>
            <a:pPr>
              <a:buFont typeface="Wingdings" pitchFamily="2" charset="2"/>
              <a:buChar char="Ø"/>
            </a:pPr>
            <a:r>
              <a:rPr lang="sr-Cyrl-RS" dirty="0">
                <a:solidFill>
                  <a:schemeClr val="bg1"/>
                </a:solidFill>
              </a:rPr>
              <a:t>Реагује у складу са  Правилником о примени протокола поступања.</a:t>
            </a:r>
          </a:p>
          <a:p>
            <a:pPr>
              <a:buFont typeface="Wingdings" pitchFamily="2" charset="2"/>
              <a:buChar char="Ø"/>
            </a:pPr>
            <a:r>
              <a:rPr lang="sr-Cyrl-RS" dirty="0">
                <a:solidFill>
                  <a:schemeClr val="bg1"/>
                </a:solidFill>
              </a:rPr>
              <a:t>При процени  примењује листу индикатора.</a:t>
            </a:r>
          </a:p>
          <a:p>
            <a:pPr>
              <a:buFont typeface="Wingdings" pitchFamily="2" charset="2"/>
              <a:buChar char="Ø"/>
            </a:pPr>
            <a:r>
              <a:rPr lang="sr-Cyrl-RS" dirty="0">
                <a:solidFill>
                  <a:schemeClr val="bg1"/>
                </a:solidFill>
              </a:rPr>
              <a:t>Означава индикаторе и предузима даље мере у складу са  Правилником.</a:t>
            </a:r>
          </a:p>
          <a:p>
            <a:pPr>
              <a:buFont typeface="Wingdings" pitchFamily="2" charset="2"/>
              <a:buChar char="Ø"/>
            </a:pPr>
            <a:r>
              <a:rPr lang="sr-Cyrl-RS" dirty="0">
                <a:solidFill>
                  <a:schemeClr val="bg1"/>
                </a:solidFill>
              </a:rPr>
              <a:t>Директор је у обавези да о томе обавести Центар за ЗЖТЉ,  ЦСР  и ПУ.</a:t>
            </a:r>
          </a:p>
          <a:p>
            <a:pPr>
              <a:buFont typeface="Wingdings" pitchFamily="2" charset="2"/>
              <a:buChar char="Ø"/>
            </a:pPr>
            <a:r>
              <a:rPr lang="sr-Cyrl-RS" dirty="0">
                <a:solidFill>
                  <a:schemeClr val="bg1"/>
                </a:solidFill>
              </a:rPr>
              <a:t>О ситуацији и предузетим активностима установа обавештава МПНТР, односно  школску управу.</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9020DF7-0967-4152-AC10-BDB192474159}"/>
              </a:ext>
            </a:extLst>
          </p:cNvPr>
          <p:cNvSpPr>
            <a:spLocks noGrp="1"/>
          </p:cNvSpPr>
          <p:nvPr>
            <p:ph type="title"/>
          </p:nvPr>
        </p:nvSpPr>
        <p:spPr>
          <a:xfrm>
            <a:off x="838200" y="352062"/>
            <a:ext cx="10515600" cy="1592464"/>
          </a:xfrm>
        </p:spPr>
        <p:txBody>
          <a:bodyPr>
            <a:normAutofit/>
          </a:bodyPr>
          <a:lstStyle/>
          <a:p>
            <a:r>
              <a:rPr lang="sr-Cyrl-RS" sz="3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Индикатори за прелиминарну идентификациј жртава трговине људима за систем образовања</a:t>
            </a:r>
            <a:endParaRPr lang="sr-Latn-RS" sz="3200" dirty="0">
              <a:solidFill>
                <a:schemeClr val="bg1"/>
              </a:solidFill>
            </a:endParaRPr>
          </a:p>
        </p:txBody>
      </p:sp>
      <p:graphicFrame>
        <p:nvGraphicFramePr>
          <p:cNvPr id="2" name="Content Placeholder 1">
            <a:extLst>
              <a:ext uri="{FF2B5EF4-FFF2-40B4-BE49-F238E27FC236}">
                <a16:creationId xmlns:a16="http://schemas.microsoft.com/office/drawing/2014/main" id="{E7014B14-EA24-480D-A59C-6B040970EF95}"/>
              </a:ext>
            </a:extLst>
          </p:cNvPr>
          <p:cNvGraphicFramePr>
            <a:graphicFrameLocks noGrp="1"/>
          </p:cNvGraphicFramePr>
          <p:nvPr>
            <p:ph idx="1"/>
            <p:extLst>
              <p:ext uri="{D42A27DB-BD31-4B8C-83A1-F6EECF244321}">
                <p14:modId xmlns:p14="http://schemas.microsoft.com/office/powerpoint/2010/main" val="4185013026"/>
              </p:ext>
            </p:extLst>
          </p:nvPr>
        </p:nvGraphicFramePr>
        <p:xfrm>
          <a:off x="1141413" y="2249488"/>
          <a:ext cx="9906000" cy="3541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069310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592464"/>
          </a:xfrm>
        </p:spPr>
        <p:txBody>
          <a:bodyPr/>
          <a:lstStyle/>
          <a:p>
            <a:pPr algn="ctr"/>
            <a:r>
              <a:rPr lang="sr-Cyrl-RS" sz="2400" b="1" dirty="0">
                <a:solidFill>
                  <a:schemeClr val="tx1"/>
                </a:solidFill>
              </a:rPr>
              <a:t>Листа индикатора за прелиминарну идентификацију жртава трговине људима - образовање</a:t>
            </a:r>
            <a:endParaRPr lang="en-US" b="1" dirty="0">
              <a:solidFill>
                <a:schemeClr val="tx1"/>
              </a:solidFill>
            </a:endParaRPr>
          </a:p>
        </p:txBody>
      </p:sp>
      <p:graphicFrame>
        <p:nvGraphicFramePr>
          <p:cNvPr id="4" name="Content Placeholder 3">
            <a:extLst>
              <a:ext uri="{FF2B5EF4-FFF2-40B4-BE49-F238E27FC236}">
                <a16:creationId xmlns:a16="http://schemas.microsoft.com/office/drawing/2014/main" id="{4E1618DC-2E59-4BED-B3CB-0D901DB7BFC7}"/>
              </a:ext>
            </a:extLst>
          </p:cNvPr>
          <p:cNvGraphicFramePr>
            <a:graphicFrameLocks noGrp="1"/>
          </p:cNvGraphicFramePr>
          <p:nvPr>
            <p:ph idx="1"/>
          </p:nvPr>
        </p:nvGraphicFramePr>
        <p:xfrm>
          <a:off x="1154954" y="1690688"/>
          <a:ext cx="9650421" cy="45169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117192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84EBE7E-5BD8-471C-A366-3C561328AC61}"/>
              </a:ext>
            </a:extLst>
          </p:cNvPr>
          <p:cNvSpPr>
            <a:spLocks noGrp="1"/>
          </p:cNvSpPr>
          <p:nvPr>
            <p:ph type="title"/>
          </p:nvPr>
        </p:nvSpPr>
        <p:spPr/>
        <p:txBody>
          <a:bodyPr>
            <a:normAutofit fontScale="90000"/>
          </a:bodyPr>
          <a:lstStyle/>
          <a:p>
            <a:br>
              <a:rPr lang="sr-Cyrl-RS" b="1" dirty="0"/>
            </a:br>
            <a:r>
              <a:rPr lang="sr-Cyrl-RS" b="1" dirty="0">
                <a:solidFill>
                  <a:schemeClr val="tx1"/>
                </a:solidFill>
              </a:rPr>
              <a:t>Интензитет и области:</a:t>
            </a:r>
            <a:br>
              <a:rPr lang="sr-Cyrl-RS" dirty="0"/>
            </a:br>
            <a:endParaRPr lang="sr-Latn-RS" dirty="0"/>
          </a:p>
        </p:txBody>
      </p:sp>
      <p:sp>
        <p:nvSpPr>
          <p:cNvPr id="10" name="Text Placeholder 9">
            <a:extLst>
              <a:ext uri="{FF2B5EF4-FFF2-40B4-BE49-F238E27FC236}">
                <a16:creationId xmlns:a16="http://schemas.microsoft.com/office/drawing/2014/main" id="{658A0D06-5A34-4D26-864C-404733F84D4D}"/>
              </a:ext>
            </a:extLst>
          </p:cNvPr>
          <p:cNvSpPr>
            <a:spLocks noGrp="1"/>
          </p:cNvSpPr>
          <p:nvPr>
            <p:ph type="body" idx="1"/>
          </p:nvPr>
        </p:nvSpPr>
        <p:spPr>
          <a:xfrm>
            <a:off x="787537" y="1681162"/>
            <a:ext cx="5157787" cy="1293858"/>
          </a:xfrm>
        </p:spPr>
        <p:txBody>
          <a:bodyPr>
            <a:normAutofit fontScale="92500" lnSpcReduction="10000"/>
          </a:bodyPr>
          <a:lstStyle/>
          <a:p>
            <a:endParaRPr lang="sr-Cyrl-RS"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Ø"/>
            </a:pPr>
            <a:r>
              <a:rPr lang="sr-Cyrl-RS" sz="2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Индикатори се у зависности од интензитета рангирају на индикаторе слабог, умереног и јаког интензитета</a:t>
            </a:r>
            <a:r>
              <a:rPr lang="sr-Cyrl-RS" sz="2400" b="0" dirty="0">
                <a:effectLst/>
                <a:latin typeface="Times New Roman" panose="02020603050405020304" pitchFamily="18" charset="0"/>
                <a:ea typeface="Calibri" panose="020F0502020204030204" pitchFamily="34" charset="0"/>
                <a:cs typeface="Times New Roman" panose="02020603050405020304" pitchFamily="18" charset="0"/>
              </a:rPr>
              <a:t>: </a:t>
            </a:r>
            <a:endParaRPr lang="sr-Latn-RS" sz="2400" b="0" dirty="0">
              <a:effectLst/>
              <a:latin typeface="Calibri" panose="020F0502020204030204" pitchFamily="34" charset="0"/>
              <a:ea typeface="Calibri" panose="020F0502020204030204" pitchFamily="34" charset="0"/>
              <a:cs typeface="Times New Roman" panose="02020603050405020304" pitchFamily="18" charset="0"/>
            </a:endParaRPr>
          </a:p>
          <a:p>
            <a:endParaRPr lang="sr-Latn-RS" dirty="0"/>
          </a:p>
        </p:txBody>
      </p:sp>
      <p:graphicFrame>
        <p:nvGraphicFramePr>
          <p:cNvPr id="12" name="Content Placeholder 11">
            <a:extLst>
              <a:ext uri="{FF2B5EF4-FFF2-40B4-BE49-F238E27FC236}">
                <a16:creationId xmlns:a16="http://schemas.microsoft.com/office/drawing/2014/main" id="{1CE6503D-0ECF-4AE7-AD65-961A193B4959}"/>
              </a:ext>
            </a:extLst>
          </p:cNvPr>
          <p:cNvGraphicFramePr>
            <a:graphicFrameLocks noGrp="1"/>
          </p:cNvGraphicFramePr>
          <p:nvPr>
            <p:ph sz="half" idx="2"/>
          </p:nvPr>
        </p:nvGraphicFramePr>
        <p:xfrm>
          <a:off x="839788" y="2505075"/>
          <a:ext cx="5157787" cy="36845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 Placeholder 10">
            <a:extLst>
              <a:ext uri="{FF2B5EF4-FFF2-40B4-BE49-F238E27FC236}">
                <a16:creationId xmlns:a16="http://schemas.microsoft.com/office/drawing/2014/main" id="{63AA3F0C-36D4-4DB1-855B-B1760E4919D9}"/>
              </a:ext>
            </a:extLst>
          </p:cNvPr>
          <p:cNvSpPr>
            <a:spLocks noGrp="1"/>
          </p:cNvSpPr>
          <p:nvPr>
            <p:ph type="body" sz="quarter" idx="3"/>
          </p:nvPr>
        </p:nvSpPr>
        <p:spPr>
          <a:xfrm>
            <a:off x="6172200" y="1957589"/>
            <a:ext cx="5183188" cy="824248"/>
          </a:xfrm>
        </p:spPr>
        <p:txBody>
          <a:bodyPr>
            <a:normAutofit/>
          </a:bodyPr>
          <a:lstStyle/>
          <a:p>
            <a:pPr marL="342900" indent="-342900">
              <a:buFont typeface="Wingdings" panose="05000000000000000000" pitchFamily="2" charset="2"/>
              <a:buChar char="Ø"/>
            </a:pPr>
            <a:r>
              <a:rPr lang="sr-Cyrl-RS" sz="2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Индикатори обухватају следеће области:  </a:t>
            </a:r>
            <a:endParaRPr lang="sr-Latn-RS"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Ø"/>
            </a:pPr>
            <a:endParaRPr lang="sr-Latn-RS" b="0" dirty="0"/>
          </a:p>
        </p:txBody>
      </p:sp>
      <p:graphicFrame>
        <p:nvGraphicFramePr>
          <p:cNvPr id="13" name="Content Placeholder 12">
            <a:extLst>
              <a:ext uri="{FF2B5EF4-FFF2-40B4-BE49-F238E27FC236}">
                <a16:creationId xmlns:a16="http://schemas.microsoft.com/office/drawing/2014/main" id="{5003874A-B017-48FA-95D4-E58CEF1E1F74}"/>
              </a:ext>
            </a:extLst>
          </p:cNvPr>
          <p:cNvGraphicFramePr>
            <a:graphicFrameLocks noGrp="1"/>
          </p:cNvGraphicFramePr>
          <p:nvPr>
            <p:ph sz="quarter" idx="4"/>
          </p:nvPr>
        </p:nvGraphicFramePr>
        <p:xfrm>
          <a:off x="6172200" y="2505075"/>
          <a:ext cx="5183188" cy="368458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2767390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0714149" cy="1325563"/>
          </a:xfrm>
        </p:spPr>
        <p:txBody>
          <a:bodyPr/>
          <a:lstStyle/>
          <a:p>
            <a:r>
              <a:rPr lang="sr-Cyrl-R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Смернице за примену листе индикатора и даље поступање установа:</a:t>
            </a:r>
            <a:endParaRPr lang="en-US" dirty="0"/>
          </a:p>
        </p:txBody>
      </p:sp>
      <p:sp>
        <p:nvSpPr>
          <p:cNvPr id="3" name="Content Placeholder 2"/>
          <p:cNvSpPr>
            <a:spLocks noGrp="1"/>
          </p:cNvSpPr>
          <p:nvPr>
            <p:ph idx="1"/>
          </p:nvPr>
        </p:nvSpPr>
        <p:spPr>
          <a:solidFill>
            <a:schemeClr val="bg1"/>
          </a:solidFill>
        </p:spPr>
        <p:txBody>
          <a:bodyPr>
            <a:normAutofit fontScale="92500" lnSpcReduction="10000"/>
          </a:bodyPr>
          <a:lstStyle/>
          <a:p>
            <a:pPr marL="342900" lvl="0" indent="-342900" algn="just">
              <a:lnSpc>
                <a:spcPct val="107000"/>
              </a:lnSpc>
              <a:buFont typeface="Wingdings" panose="05000000000000000000" pitchFamily="2" charset="2"/>
              <a:buChar char=""/>
            </a:pPr>
            <a:r>
              <a:rPr lang="sr-Cyrl-RS"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Уколико су идентификовани одређени фактори ризика и/или мањи број слабих индикатора у односу на целокупну листу, потребно је праћење и предузимање мера и активности у оквиру установе у складу са законском регулативом.</a:t>
            </a:r>
            <a:endParaRPr lang="en-GB" sz="22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pPr>
            <a:endParaRPr lang="en-GB" sz="22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
            </a:pPr>
            <a:r>
              <a:rPr lang="sr-Cyrl-RS"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Уколико се идентификују најмање три индикатора у односу на целокупну листу индикатора, без обзира на област и степен интензитета, потребне су консултације са Центром за заштиту жртава трговине ради предузимања даљих мера и активности.</a:t>
            </a:r>
            <a:endParaRPr lang="en-GB" sz="22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buNone/>
            </a:pPr>
            <a:endParaRPr lang="en-GB" sz="22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
            </a:pPr>
            <a:r>
              <a:rPr lang="sr-Cyrl-RS"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Уколико се идентификују најмање три индикатора у односу на целокупну листу индикатора (без обзира на област) од којих је један јак индикатор (3 – јак индикатор), потребно је да установа обавести Центар за заштиту жртава трговине људима,  надлежни центар за социјални рад и полицију.</a:t>
            </a:r>
            <a:endParaRPr lang="en-GB" sz="22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9510709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sz="2800" b="1" dirty="0">
                <a:solidFill>
                  <a:prstClr val="black"/>
                </a:solidFill>
              </a:rPr>
              <a:t>Улога установа у процес идентификовања  жртава трговине људима:</a:t>
            </a:r>
            <a:endParaRPr lang="en-US" dirty="0"/>
          </a:p>
        </p:txBody>
      </p:sp>
      <p:sp>
        <p:nvSpPr>
          <p:cNvPr id="3" name="Content Placeholder 2"/>
          <p:cNvSpPr>
            <a:spLocks noGrp="1"/>
          </p:cNvSpPr>
          <p:nvPr>
            <p:ph idx="1"/>
          </p:nvPr>
        </p:nvSpPr>
        <p:spPr/>
        <p:txBody>
          <a:bodyPr/>
          <a:lstStyle/>
          <a:p>
            <a:pPr lvl="0">
              <a:buFont typeface="Wingdings" panose="05000000000000000000" pitchFamily="2" charset="2"/>
              <a:buChar char="Ø"/>
            </a:pPr>
            <a:r>
              <a:rPr lang="sr-Cyrl-RS" sz="2400" dirty="0">
                <a:solidFill>
                  <a:prstClr val="white"/>
                </a:solidFill>
              </a:rPr>
              <a:t>Установе образовања и васпитања имају улогу </a:t>
            </a:r>
            <a:r>
              <a:rPr lang="sr-Cyrl-RS" sz="2400" b="1" u="sng" dirty="0">
                <a:solidFill>
                  <a:prstClr val="black"/>
                </a:solidFill>
              </a:rPr>
              <a:t>у процесу прелиминарне идентификације</a:t>
            </a:r>
            <a:r>
              <a:rPr lang="sr-Cyrl-RS" sz="2400" dirty="0">
                <a:solidFill>
                  <a:prstClr val="white"/>
                </a:solidFill>
              </a:rPr>
              <a:t> жртава трговине људима.</a:t>
            </a:r>
          </a:p>
          <a:p>
            <a:pPr marL="0" lvl="0" indent="0">
              <a:buNone/>
            </a:pPr>
            <a:endParaRPr lang="sr-Cyrl-RS" sz="2400" dirty="0">
              <a:solidFill>
                <a:prstClr val="white"/>
              </a:solidFill>
            </a:endParaRPr>
          </a:p>
          <a:p>
            <a:pPr lvl="0">
              <a:buFont typeface="Wingdings" panose="05000000000000000000" pitchFamily="2" charset="2"/>
              <a:buChar char="Ø"/>
            </a:pPr>
            <a:r>
              <a:rPr lang="sr-Cyrl-RS" sz="2400" dirty="0">
                <a:solidFill>
                  <a:prstClr val="white"/>
                </a:solidFill>
              </a:rPr>
              <a:t>Центар за заштиту жртава трговине људима врши </a:t>
            </a:r>
            <a:r>
              <a:rPr lang="sr-Cyrl-RS" sz="2400" b="1" u="sng" dirty="0">
                <a:solidFill>
                  <a:prstClr val="black"/>
                </a:solidFill>
              </a:rPr>
              <a:t>формалну идентификацију</a:t>
            </a:r>
            <a:r>
              <a:rPr lang="sr-Cyrl-RS" sz="2400" dirty="0">
                <a:solidFill>
                  <a:prstClr val="black"/>
                </a:solidFill>
              </a:rPr>
              <a:t> </a:t>
            </a:r>
            <a:r>
              <a:rPr lang="sr-Cyrl-RS" sz="2400" dirty="0">
                <a:solidFill>
                  <a:prstClr val="white"/>
                </a:solidFill>
              </a:rPr>
              <a:t>жртава трговине људима (</a:t>
            </a:r>
            <a:r>
              <a:rPr lang="sr-Cyrl-RS" sz="1800" dirty="0">
                <a:solidFill>
                  <a:prstClr val="white"/>
                </a:solidFill>
              </a:rPr>
              <a:t>Центар за заштиту жртава трговине људима је у надлежности Министарства за рад, запошљавање, борачка и социјална питања</a:t>
            </a:r>
            <a:r>
              <a:rPr lang="sr-Cyrl-RS" sz="2400" dirty="0">
                <a:solidFill>
                  <a:prstClr val="white"/>
                </a:solidFill>
              </a:rPr>
              <a:t>).</a:t>
            </a:r>
            <a:endParaRPr lang="en-US" sz="2400" dirty="0">
              <a:solidFill>
                <a:prstClr val="white"/>
              </a:solidFill>
            </a:endParaRPr>
          </a:p>
          <a:p>
            <a:pPr marL="0" lvl="0" indent="0">
              <a:buNone/>
            </a:pPr>
            <a:endParaRPr lang="sr-Cyrl-RS" sz="2400" dirty="0">
              <a:solidFill>
                <a:prstClr val="white"/>
              </a:solidFill>
            </a:endParaRPr>
          </a:p>
          <a:p>
            <a:pPr marL="0" lvl="0" indent="0">
              <a:buNone/>
            </a:pPr>
            <a:endParaRPr lang="sr-Cyrl-RS" sz="2400" dirty="0">
              <a:solidFill>
                <a:prstClr val="white"/>
              </a:solidFill>
            </a:endParaRPr>
          </a:p>
          <a:p>
            <a:pPr marL="0" lvl="0" indent="0">
              <a:buNone/>
            </a:pPr>
            <a:r>
              <a:rPr lang="sr-Cyrl-RS" sz="2400" b="1" dirty="0">
                <a:solidFill>
                  <a:schemeClr val="tx1"/>
                </a:solidFill>
              </a:rPr>
              <a:t>* Прелиминарна идентификација се односи на процену постојања ризика да је ученик жртва трговине, али не подразумева верификацију да је ученик жртва трговине људима.</a:t>
            </a:r>
            <a:r>
              <a:rPr lang="sr-Cyrl-RS" sz="2400" dirty="0">
                <a:solidFill>
                  <a:schemeClr val="tx1"/>
                </a:solidFill>
              </a:rPr>
              <a:t> </a:t>
            </a:r>
          </a:p>
          <a:p>
            <a:pPr marL="0" lvl="0" indent="0">
              <a:buNone/>
            </a:pPr>
            <a:endParaRPr lang="en-US" sz="2400" dirty="0">
              <a:solidFill>
                <a:prstClr val="white"/>
              </a:solidFill>
            </a:endParaRPr>
          </a:p>
          <a:p>
            <a:endParaRPr lang="en-US" dirty="0"/>
          </a:p>
        </p:txBody>
      </p:sp>
    </p:spTree>
    <p:extLst>
      <p:ext uri="{BB962C8B-B14F-4D97-AF65-F5344CB8AC3E}">
        <p14:creationId xmlns:p14="http://schemas.microsoft.com/office/powerpoint/2010/main" val="17716631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553827"/>
          </a:xfrm>
        </p:spPr>
        <p:txBody>
          <a:bodyPr>
            <a:normAutofit/>
          </a:bodyPr>
          <a:lstStyle/>
          <a:p>
            <a:r>
              <a:rPr lang="sr-Cyrl-RS" sz="3200" dirty="0">
                <a:solidFill>
                  <a:schemeClr val="tx1"/>
                </a:solidFill>
              </a:rPr>
              <a:t>Основне обавезе установа у заштити ученика од трговине људима су да:</a:t>
            </a:r>
            <a:endParaRPr lang="en-US" sz="3200" dirty="0">
              <a:solidFill>
                <a:schemeClr val="tx1"/>
              </a:solidFill>
            </a:endParaRPr>
          </a:p>
        </p:txBody>
      </p:sp>
      <p:sp>
        <p:nvSpPr>
          <p:cNvPr id="3" name="Content Placeholder 2"/>
          <p:cNvSpPr>
            <a:spLocks noGrp="1"/>
          </p:cNvSpPr>
          <p:nvPr>
            <p:ph idx="1"/>
          </p:nvPr>
        </p:nvSpPr>
        <p:spPr>
          <a:solidFill>
            <a:schemeClr val="bg1"/>
          </a:solidFill>
        </p:spPr>
        <p:txBody>
          <a:bodyPr>
            <a:normAutofit fontScale="92500" lnSpcReduction="10000"/>
          </a:bodyPr>
          <a:lstStyle/>
          <a:p>
            <a:pPr lvl="0">
              <a:buFont typeface="Wingdings" panose="05000000000000000000" pitchFamily="2" charset="2"/>
              <a:buChar char="v"/>
            </a:pPr>
            <a:r>
              <a:rPr lang="ru-RU" sz="2200" dirty="0">
                <a:solidFill>
                  <a:schemeClr val="tx1"/>
                </a:solidFill>
              </a:rPr>
              <a:t> на годишњем нивоу планирају програм заштите од насиља, злостављања и занемаривања који треба да садржи конкретне превентивне активности укључујући и област заштите од трговине људима;</a:t>
            </a:r>
          </a:p>
          <a:p>
            <a:pPr lvl="0">
              <a:buNone/>
            </a:pPr>
            <a:endParaRPr lang="ru-RU" sz="2200" dirty="0">
              <a:solidFill>
                <a:schemeClr val="tx1"/>
              </a:solidFill>
            </a:endParaRPr>
          </a:p>
          <a:p>
            <a:pPr lvl="0">
              <a:buFont typeface="Wingdings" panose="05000000000000000000" pitchFamily="2" charset="2"/>
              <a:buChar char="v"/>
            </a:pPr>
            <a:r>
              <a:rPr lang="ru-RU" sz="2200" dirty="0">
                <a:solidFill>
                  <a:schemeClr val="tx1"/>
                </a:solidFill>
              </a:rPr>
              <a:t> у реализацији превентивних активности, поред ученика, укључе родитеље, наставнике, стручне сараднике, релевантне организације и локалну заједницу; </a:t>
            </a:r>
          </a:p>
          <a:p>
            <a:pPr lvl="0">
              <a:buFont typeface="Wingdings" panose="05000000000000000000" pitchFamily="2" charset="2"/>
              <a:buChar char="v"/>
            </a:pPr>
            <a:endParaRPr lang="ru-RU" sz="2200" dirty="0">
              <a:solidFill>
                <a:schemeClr val="tx1"/>
              </a:solidFill>
            </a:endParaRPr>
          </a:p>
          <a:p>
            <a:pPr lvl="0">
              <a:buFont typeface="Wingdings" panose="05000000000000000000" pitchFamily="2" charset="2"/>
              <a:buChar char="v"/>
            </a:pPr>
            <a:r>
              <a:rPr lang="ru-RU" sz="2200" dirty="0">
                <a:solidFill>
                  <a:schemeClr val="tx1"/>
                </a:solidFill>
              </a:rPr>
              <a:t> реагују сваки пут када постоји сумња или ризик да је ученик/ца укључен/а у ланац трговине људима, а у складу са Правилником о протоколу поступања у установи у одговору на насиље, злостављање и занемаривање; </a:t>
            </a:r>
          </a:p>
          <a:p>
            <a:pPr lvl="0">
              <a:buFont typeface="Wingdings" panose="05000000000000000000" pitchFamily="2" charset="2"/>
              <a:buChar char="v"/>
            </a:pPr>
            <a:endParaRPr lang="ru-RU" sz="2200" dirty="0">
              <a:solidFill>
                <a:schemeClr val="tx1"/>
              </a:solidFill>
            </a:endParaRPr>
          </a:p>
          <a:p>
            <a:pPr lvl="0">
              <a:buFont typeface="Wingdings" panose="05000000000000000000" pitchFamily="2" charset="2"/>
              <a:buChar char="v"/>
            </a:pPr>
            <a:r>
              <a:rPr lang="ru-RU" sz="2200" dirty="0">
                <a:solidFill>
                  <a:schemeClr val="tx1"/>
                </a:solidFill>
              </a:rPr>
              <a:t> у сарадњи са другим установама које су надлежне за заштиту од трговине људима пружају образовну и психосоцијалну подршку ученику/ци у школи у циљу превазилажења искуства трговине. </a:t>
            </a:r>
          </a:p>
          <a:p>
            <a:endParaRPr lang="en-US" dirty="0"/>
          </a:p>
        </p:txBody>
      </p:sp>
    </p:spTree>
    <p:extLst>
      <p:ext uri="{BB962C8B-B14F-4D97-AF65-F5344CB8AC3E}">
        <p14:creationId xmlns:p14="http://schemas.microsoft.com/office/powerpoint/2010/main" val="22982747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z="2800" b="1" dirty="0">
                <a:solidFill>
                  <a:prstClr val="black"/>
                </a:solidFill>
                <a:ea typeface="Calibri" panose="020F0502020204030204" pitchFamily="34" charset="0"/>
                <a:cs typeface="Times New Roman" panose="02020603050405020304" pitchFamily="18" charset="0"/>
              </a:rPr>
              <a:t>Приликом реализације превентивних активности важно је обухватити следеће теме:</a:t>
            </a:r>
            <a:endParaRPr lang="en-US" dirty="0"/>
          </a:p>
        </p:txBody>
      </p:sp>
      <p:sp>
        <p:nvSpPr>
          <p:cNvPr id="3" name="Content Placeholder 2"/>
          <p:cNvSpPr>
            <a:spLocks noGrp="1"/>
          </p:cNvSpPr>
          <p:nvPr>
            <p:ph idx="1"/>
          </p:nvPr>
        </p:nvSpPr>
        <p:spPr>
          <a:solidFill>
            <a:schemeClr val="bg1"/>
          </a:solidFill>
        </p:spPr>
        <p:txBody>
          <a:bodyPr>
            <a:normAutofit lnSpcReduction="10000"/>
          </a:bodyPr>
          <a:lstStyle/>
          <a:p>
            <a:pPr lvl="0" algn="just">
              <a:lnSpc>
                <a:spcPct val="115000"/>
              </a:lnSpc>
              <a:buFont typeface="Wingdings" panose="05000000000000000000" pitchFamily="2" charset="2"/>
              <a:buChar char="ü"/>
            </a:pPr>
            <a:r>
              <a:rPr lang="sr-Cyrl-RS"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GB" sz="22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Шта</a:t>
            </a:r>
            <a:r>
              <a:rPr lang="en-GB"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GB" sz="22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је</a:t>
            </a:r>
            <a:r>
              <a:rPr lang="en-GB"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GB" sz="22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трговина</a:t>
            </a:r>
            <a:r>
              <a:rPr lang="en-GB"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GB" sz="22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људимa</a:t>
            </a:r>
            <a:r>
              <a:rPr lang="sr-Cyrl-RS"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endParaRPr lang="en-GB" sz="19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buFont typeface="Wingdings" panose="05000000000000000000" pitchFamily="2" charset="2"/>
              <a:buChar char="ü"/>
            </a:pPr>
            <a:r>
              <a:rPr lang="sr-Cyrl-RS"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Облици</a:t>
            </a:r>
            <a:r>
              <a:rPr lang="ru-RU"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трговине људима;</a:t>
            </a:r>
            <a:endParaRPr lang="en-GB" sz="19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buFont typeface="Wingdings" panose="05000000000000000000" pitchFamily="2" charset="2"/>
              <a:buChar char="ü"/>
            </a:pPr>
            <a:r>
              <a:rPr lang="ru-RU"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Ко су жртве трговине људима, ко су трговци</a:t>
            </a:r>
            <a:r>
              <a:rPr lang="sr-Cyrl-RS"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endParaRPr lang="en-GB" sz="19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buFont typeface="Wingdings" panose="05000000000000000000" pitchFamily="2" charset="2"/>
              <a:buChar char="ü"/>
            </a:pPr>
            <a:r>
              <a:rPr lang="sr-Cyrl-RS"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GB" sz="22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Фактори</a:t>
            </a:r>
            <a:r>
              <a:rPr lang="en-GB"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GB" sz="22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рањивости</a:t>
            </a:r>
            <a:r>
              <a:rPr lang="en-GB"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endParaRPr lang="en-GB" sz="19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buFont typeface="Wingdings" panose="05000000000000000000" pitchFamily="2" charset="2"/>
              <a:buChar char="ü"/>
            </a:pPr>
            <a:r>
              <a:rPr lang="sr-Cyrl-RS"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GB" sz="22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Митови</a:t>
            </a:r>
            <a:r>
              <a:rPr lang="en-GB"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о </a:t>
            </a:r>
            <a:r>
              <a:rPr lang="en-GB" sz="22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трговини</a:t>
            </a:r>
            <a:r>
              <a:rPr lang="en-GB"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GB" sz="22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људима</a:t>
            </a:r>
            <a:r>
              <a:rPr lang="en-GB"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endParaRPr lang="en-GB" sz="19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buFont typeface="Wingdings" panose="05000000000000000000" pitchFamily="2" charset="2"/>
              <a:buChar char="ü"/>
            </a:pPr>
            <a:r>
              <a:rPr lang="sr-Cyrl-RS"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GB" sz="22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Последице</a:t>
            </a:r>
            <a:r>
              <a:rPr lang="en-GB"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GB" sz="22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трговине</a:t>
            </a:r>
            <a:r>
              <a:rPr lang="en-GB"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GB" sz="22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људима</a:t>
            </a:r>
            <a:r>
              <a:rPr lang="en-GB"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endParaRPr lang="en-GB" sz="19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buFont typeface="Wingdings" panose="05000000000000000000" pitchFamily="2" charset="2"/>
              <a:buChar char="ü"/>
            </a:pPr>
            <a:r>
              <a:rPr lang="ru-RU"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Мрежа подршке - коме се обратити када имамо сазнања о трговини људима</a:t>
            </a:r>
            <a:r>
              <a:rPr lang="sr-Cyrl-RS"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endParaRPr lang="en-GB" sz="19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buFont typeface="Wingdings" panose="05000000000000000000" pitchFamily="2" charset="2"/>
              <a:buChar char="ü"/>
            </a:pPr>
            <a:r>
              <a:rPr lang="ru-RU"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На који начин се заштити од тровине људима-безбедна понашања у различитим ситуацима (путовање, упознавање непознатих особа, огласи за посао и др)</a:t>
            </a:r>
            <a:r>
              <a:rPr lang="sr-Cyrl-RS"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endParaRPr lang="en-GB" sz="19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512945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49" y="1828799"/>
            <a:ext cx="10540195" cy="2820474"/>
          </a:xfrm>
        </p:spPr>
        <p:txBody>
          <a:bodyPr>
            <a:normAutofit fontScale="90000"/>
          </a:bodyPr>
          <a:lstStyle/>
          <a:p>
            <a:pPr lvl="0" algn="ctr">
              <a:spcBef>
                <a:spcPts val="1000"/>
              </a:spcBef>
            </a:pPr>
            <a:br>
              <a:rPr lang="sr-Cyrl-RS" sz="2800" b="1" dirty="0">
                <a:solidFill>
                  <a:prstClr val="black"/>
                </a:solidFill>
                <a:latin typeface="Calibri" panose="020F0502020204030204"/>
                <a:ea typeface="+mn-ea"/>
                <a:cs typeface="+mn-cs"/>
              </a:rPr>
            </a:br>
            <a:br>
              <a:rPr lang="sr-Cyrl-RS" sz="2800" b="1" dirty="0">
                <a:solidFill>
                  <a:prstClr val="black"/>
                </a:solidFill>
                <a:latin typeface="Calibri" panose="020F0502020204030204"/>
                <a:ea typeface="+mn-ea"/>
                <a:cs typeface="+mn-cs"/>
              </a:rPr>
            </a:br>
            <a:br>
              <a:rPr lang="sr-Cyrl-RS" sz="2800" b="1" dirty="0">
                <a:solidFill>
                  <a:prstClr val="black"/>
                </a:solidFill>
                <a:latin typeface="Calibri" panose="020F0502020204030204"/>
                <a:ea typeface="+mn-ea"/>
                <a:cs typeface="+mn-cs"/>
              </a:rPr>
            </a:br>
            <a:br>
              <a:rPr lang="sr-Cyrl-RS" sz="2800" b="1" dirty="0">
                <a:solidFill>
                  <a:prstClr val="black"/>
                </a:solidFill>
                <a:latin typeface="Calibri" panose="020F0502020204030204"/>
                <a:ea typeface="+mn-ea"/>
                <a:cs typeface="+mn-cs"/>
              </a:rPr>
            </a:br>
            <a:br>
              <a:rPr lang="sr-Cyrl-RS" sz="2800" b="1" dirty="0">
                <a:solidFill>
                  <a:prstClr val="black"/>
                </a:solidFill>
                <a:latin typeface="Calibri" panose="020F0502020204030204"/>
                <a:ea typeface="+mn-ea"/>
                <a:cs typeface="+mn-cs"/>
              </a:rPr>
            </a:br>
            <a:br>
              <a:rPr lang="sr-Cyrl-RS" sz="2800" b="1" dirty="0">
                <a:solidFill>
                  <a:prstClr val="black"/>
                </a:solidFill>
                <a:latin typeface="Calibri" panose="020F0502020204030204"/>
                <a:ea typeface="+mn-ea"/>
                <a:cs typeface="+mn-cs"/>
              </a:rPr>
            </a:br>
            <a:br>
              <a:rPr lang="sr-Cyrl-RS" sz="2800" b="1" dirty="0">
                <a:solidFill>
                  <a:prstClr val="black"/>
                </a:solidFill>
                <a:latin typeface="Calibri" panose="020F0502020204030204"/>
                <a:ea typeface="+mn-ea"/>
                <a:cs typeface="+mn-cs"/>
              </a:rPr>
            </a:br>
            <a:br>
              <a:rPr lang="sr-Cyrl-RS" sz="2800" b="1" dirty="0">
                <a:solidFill>
                  <a:prstClr val="black"/>
                </a:solidFill>
                <a:latin typeface="Calibri" panose="020F0502020204030204"/>
                <a:ea typeface="+mn-ea"/>
                <a:cs typeface="+mn-cs"/>
              </a:rPr>
            </a:br>
            <a:r>
              <a:rPr lang="sr-Cyrl-RS" sz="2800" b="1" dirty="0">
                <a:solidFill>
                  <a:prstClr val="black"/>
                </a:solidFill>
                <a:latin typeface="Calibri" panose="020F0502020204030204"/>
                <a:ea typeface="+mn-ea"/>
                <a:cs typeface="+mn-cs"/>
              </a:rPr>
              <a:t>„Примена индикатора за прелиминарну идентификацију ученика који су потенцијалне жртве трговине људима„</a:t>
            </a:r>
            <a:br>
              <a:rPr lang="sr-Cyrl-RS" sz="2800" b="1" dirty="0">
                <a:solidFill>
                  <a:prstClr val="black"/>
                </a:solidFill>
                <a:latin typeface="Calibri" panose="020F0502020204030204"/>
                <a:ea typeface="+mn-ea"/>
                <a:cs typeface="+mn-cs"/>
              </a:rPr>
            </a:br>
            <a:br>
              <a:rPr lang="ru-RU" sz="1800" dirty="0">
                <a:solidFill>
                  <a:prstClr val="black"/>
                </a:solidFill>
                <a:latin typeface="Calibri" panose="020F0502020204030204"/>
                <a:ea typeface="+mn-ea"/>
                <a:cs typeface="+mn-cs"/>
              </a:rPr>
            </a:br>
            <a:br>
              <a:rPr lang="ru-RU" sz="1800" i="1" dirty="0">
                <a:solidFill>
                  <a:prstClr val="black"/>
                </a:solidFill>
                <a:latin typeface="Calibri" panose="020F0502020204030204"/>
                <a:ea typeface="+mn-ea"/>
                <a:cs typeface="+mn-cs"/>
              </a:rPr>
            </a:br>
            <a:br>
              <a:rPr lang="ru-RU" sz="2800" dirty="0">
                <a:solidFill>
                  <a:prstClr val="white"/>
                </a:solidFill>
                <a:latin typeface="Calibri" panose="020F0502020204030204"/>
                <a:ea typeface="+mn-ea"/>
                <a:cs typeface="+mn-cs"/>
              </a:rPr>
            </a:br>
            <a:r>
              <a:rPr lang="ru-RU" sz="2800" dirty="0">
                <a:solidFill>
                  <a:prstClr val="white"/>
                </a:solidFill>
                <a:latin typeface="Calibri" panose="020F0502020204030204"/>
                <a:ea typeface="+mn-ea"/>
                <a:cs typeface="+mn-cs"/>
              </a:rPr>
              <a:t>	</a:t>
            </a:r>
            <a:br>
              <a:rPr lang="sr-Cyrl-RS" sz="2800" dirty="0">
                <a:solidFill>
                  <a:prstClr val="white"/>
                </a:solidFill>
                <a:latin typeface="Calibri" panose="020F0502020204030204"/>
                <a:ea typeface="+mn-ea"/>
                <a:cs typeface="+mn-cs"/>
              </a:rPr>
            </a:br>
            <a:r>
              <a:rPr lang="ru-RU" sz="2400" i="1" dirty="0">
                <a:solidFill>
                  <a:prstClr val="white"/>
                </a:solidFill>
                <a:latin typeface="Calibri" panose="020F0502020204030204"/>
                <a:ea typeface="+mn-ea"/>
                <a:cs typeface="Arial" panose="020B0604020202020204" pitchFamily="34" charset="0"/>
              </a:rPr>
              <a:t>„</a:t>
            </a:r>
            <a:r>
              <a:rPr lang="ru-RU" sz="2400" dirty="0">
                <a:solidFill>
                  <a:prstClr val="white"/>
                </a:solidFill>
                <a:latin typeface="Calibri" panose="020F0502020204030204"/>
                <a:ea typeface="+mn-ea"/>
                <a:cs typeface="Arial" panose="020B0604020202020204" pitchFamily="34" charset="0"/>
              </a:rPr>
              <a:t>Превенција и борба против трговине људима</a:t>
            </a:r>
            <a:r>
              <a:rPr lang="sr-Cyrl-RS" sz="2400" dirty="0">
                <a:solidFill>
                  <a:prstClr val="white"/>
                </a:solidFill>
                <a:latin typeface="Calibri" panose="020F0502020204030204"/>
                <a:ea typeface="+mn-ea"/>
                <a:cs typeface="Arial" panose="020B0604020202020204" pitchFamily="34" charset="0"/>
              </a:rPr>
              <a:t> у Србији</a:t>
            </a:r>
            <a:r>
              <a:rPr lang="ru-RU" sz="2400" dirty="0">
                <a:solidFill>
                  <a:prstClr val="white"/>
                </a:solidFill>
                <a:latin typeface="Calibri" panose="020F0502020204030204"/>
                <a:ea typeface="+mn-ea"/>
                <a:cs typeface="Arial" panose="020B0604020202020204" pitchFamily="34" charset="0"/>
              </a:rPr>
              <a:t>“</a:t>
            </a:r>
            <a:br>
              <a:rPr lang="sr-Cyrl-RS" sz="2400" dirty="0">
                <a:solidFill>
                  <a:prstClr val="white"/>
                </a:solidFill>
                <a:latin typeface="Calibri" panose="020F0502020204030204"/>
                <a:ea typeface="+mn-ea"/>
                <a:cs typeface="+mn-cs"/>
              </a:rPr>
            </a:br>
            <a:r>
              <a:rPr lang="ru-RU" sz="2400" dirty="0">
                <a:solidFill>
                  <a:prstClr val="white"/>
                </a:solidFill>
                <a:latin typeface="Calibri" panose="020F0502020204030204"/>
                <a:ea typeface="+mn-ea"/>
                <a:cs typeface="+mn-cs"/>
              </a:rPr>
              <a:t>„Horizontal Facility за Западни Балкан и Турску“, фаза 2 </a:t>
            </a:r>
            <a:br>
              <a:rPr lang="ru-RU" sz="2400" dirty="0">
                <a:solidFill>
                  <a:prstClr val="white"/>
                </a:solidFill>
                <a:latin typeface="Calibri" panose="020F0502020204030204"/>
                <a:ea typeface="+mn-ea"/>
                <a:cs typeface="+mn-cs"/>
              </a:rPr>
            </a:br>
            <a:endParaRPr lang="en-GB" sz="4000" dirty="0">
              <a:solidFill>
                <a:srgbClr val="FF0000"/>
              </a:solidFill>
              <a:effectLst>
                <a:outerShdw blurRad="38100" dist="38100" dir="2700000" algn="tl">
                  <a:srgbClr val="000000">
                    <a:alpha val="43137"/>
                  </a:srgbClr>
                </a:outerShdw>
              </a:effectLst>
              <a:latin typeface="+mn-lt"/>
              <a:cs typeface="Arial" panose="020B0604020202020204" pitchFamily="34" charset="0"/>
            </a:endParaRPr>
          </a:p>
        </p:txBody>
      </p:sp>
      <p:sp>
        <p:nvSpPr>
          <p:cNvPr id="3" name="Subtitle 2"/>
          <p:cNvSpPr>
            <a:spLocks noGrp="1"/>
          </p:cNvSpPr>
          <p:nvPr>
            <p:ph type="body" idx="1"/>
          </p:nvPr>
        </p:nvSpPr>
        <p:spPr>
          <a:xfrm>
            <a:off x="831850" y="7250805"/>
            <a:ext cx="10089435" cy="193183"/>
          </a:xfrm>
        </p:spPr>
        <p:txBody>
          <a:bodyPr>
            <a:normAutofit fontScale="25000" lnSpcReduction="20000"/>
          </a:bodyPr>
          <a:lstStyle/>
          <a:p>
            <a:pPr algn="ctr"/>
            <a:endParaRPr lang="en-GB" sz="2000" dirty="0">
              <a:solidFill>
                <a:schemeClr val="accent4">
                  <a:lumMod val="60000"/>
                  <a:lumOff val="40000"/>
                </a:schemeClr>
              </a:solidFill>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2"/>
          <a:stretch>
            <a:fillRect/>
          </a:stretch>
        </p:blipFill>
        <p:spPr>
          <a:xfrm>
            <a:off x="2224554" y="4268333"/>
            <a:ext cx="5665199" cy="1943867"/>
          </a:xfrm>
          <a:prstGeom prst="rect">
            <a:avLst/>
          </a:prstGeom>
        </p:spPr>
      </p:pic>
      <p:pic>
        <p:nvPicPr>
          <p:cNvPr id="8" name="Picture 7"/>
          <p:cNvPicPr>
            <a:picLocks noChangeAspect="1"/>
          </p:cNvPicPr>
          <p:nvPr/>
        </p:nvPicPr>
        <p:blipFill>
          <a:blip r:embed="rId3"/>
          <a:stretch>
            <a:fillRect/>
          </a:stretch>
        </p:blipFill>
        <p:spPr>
          <a:xfrm>
            <a:off x="7889753" y="4268333"/>
            <a:ext cx="2027067" cy="1943867"/>
          </a:xfrm>
          <a:prstGeom prst="rect">
            <a:avLst/>
          </a:prstGeom>
        </p:spPr>
      </p:pic>
    </p:spTree>
    <p:extLst>
      <p:ext uri="{BB962C8B-B14F-4D97-AF65-F5344CB8AC3E}">
        <p14:creationId xmlns:p14="http://schemas.microsoft.com/office/powerpoint/2010/main" val="13684975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z="2400" b="1" dirty="0">
                <a:solidFill>
                  <a:prstClr val="black"/>
                </a:solidFill>
              </a:rPr>
              <a:t>Школа приликом реализације превентивних активности може самостално или</a:t>
            </a:r>
            <a:br>
              <a:rPr lang="ru-RU" sz="2400" b="1" dirty="0">
                <a:solidFill>
                  <a:prstClr val="black"/>
                </a:solidFill>
              </a:rPr>
            </a:br>
            <a:r>
              <a:rPr lang="ru-RU" sz="2400" b="1" dirty="0">
                <a:solidFill>
                  <a:prstClr val="black"/>
                </a:solidFill>
              </a:rPr>
              <a:t>у сарадњи са партнерима да:</a:t>
            </a:r>
            <a:endParaRPr lang="en-US" dirty="0"/>
          </a:p>
        </p:txBody>
      </p:sp>
      <p:sp>
        <p:nvSpPr>
          <p:cNvPr id="3" name="Content Placeholder 2"/>
          <p:cNvSpPr>
            <a:spLocks noGrp="1"/>
          </p:cNvSpPr>
          <p:nvPr>
            <p:ph idx="1"/>
          </p:nvPr>
        </p:nvSpPr>
        <p:spPr>
          <a:solidFill>
            <a:schemeClr val="bg1"/>
          </a:solidFill>
        </p:spPr>
        <p:txBody>
          <a:bodyPr>
            <a:normAutofit fontScale="92500" lnSpcReduction="20000"/>
          </a:bodyPr>
          <a:lstStyle/>
          <a:p>
            <a:pPr lvl="0"/>
            <a:endParaRPr lang="ru-RU" sz="2400" dirty="0">
              <a:solidFill>
                <a:schemeClr val="tx1"/>
              </a:solidFill>
            </a:endParaRPr>
          </a:p>
          <a:p>
            <a:pPr lvl="0">
              <a:buFont typeface="Wingdings" panose="05000000000000000000" pitchFamily="2" charset="2"/>
              <a:buChar char="ü"/>
            </a:pPr>
            <a:r>
              <a:rPr lang="ru-RU" sz="2400" dirty="0">
                <a:solidFill>
                  <a:schemeClr val="tx1"/>
                </a:solidFill>
              </a:rPr>
              <a:t> организује предавања, трибине, радионице за ученике и ученице;</a:t>
            </a:r>
          </a:p>
          <a:p>
            <a:pPr lvl="0">
              <a:buFont typeface="Wingdings" panose="05000000000000000000" pitchFamily="2" charset="2"/>
              <a:buChar char="ü"/>
            </a:pPr>
            <a:r>
              <a:rPr lang="ru-RU" sz="2400" dirty="0">
                <a:solidFill>
                  <a:schemeClr val="tx1"/>
                </a:solidFill>
              </a:rPr>
              <a:t> организује предавања, трибине, радионице за родитеље, односно законског заступника детета;</a:t>
            </a:r>
          </a:p>
          <a:p>
            <a:pPr lvl="0">
              <a:buFont typeface="Wingdings" panose="05000000000000000000" pitchFamily="2" charset="2"/>
              <a:buChar char="ü"/>
            </a:pPr>
            <a:r>
              <a:rPr lang="ru-RU" sz="2400" dirty="0">
                <a:solidFill>
                  <a:schemeClr val="tx1"/>
                </a:solidFill>
              </a:rPr>
              <a:t> организује предавања, трибине, радионице, обуке за наставнике и стручне  </a:t>
            </a:r>
          </a:p>
          <a:p>
            <a:pPr marL="0" lvl="0" indent="0">
              <a:buNone/>
            </a:pPr>
            <a:r>
              <a:rPr lang="ru-RU" sz="2400" dirty="0">
                <a:solidFill>
                  <a:schemeClr val="tx1"/>
                </a:solidFill>
              </a:rPr>
              <a:t>    сараднике;</a:t>
            </a:r>
          </a:p>
          <a:p>
            <a:pPr lvl="0">
              <a:buFont typeface="Wingdings" panose="05000000000000000000" pitchFamily="2" charset="2"/>
              <a:buChar char="ü"/>
            </a:pPr>
            <a:r>
              <a:rPr lang="ru-RU" sz="2400" dirty="0">
                <a:solidFill>
                  <a:schemeClr val="tx1"/>
                </a:solidFill>
              </a:rPr>
              <a:t> формира и едукује вршњачки тим за превенцију;</a:t>
            </a:r>
          </a:p>
          <a:p>
            <a:pPr lvl="0">
              <a:buFont typeface="Wingdings" panose="05000000000000000000" pitchFamily="2" charset="2"/>
              <a:buChar char="ü"/>
            </a:pPr>
            <a:r>
              <a:rPr lang="ru-RU" sz="2400" dirty="0">
                <a:solidFill>
                  <a:schemeClr val="tx1"/>
                </a:solidFill>
              </a:rPr>
              <a:t> укључи чланове Ученичког парламента;</a:t>
            </a:r>
          </a:p>
          <a:p>
            <a:pPr lvl="0">
              <a:buFont typeface="Wingdings" panose="05000000000000000000" pitchFamily="2" charset="2"/>
              <a:buChar char="ü"/>
            </a:pPr>
            <a:r>
              <a:rPr lang="ru-RU" sz="2400" dirty="0">
                <a:solidFill>
                  <a:schemeClr val="tx1"/>
                </a:solidFill>
              </a:rPr>
              <a:t> укључи чланове Савета родитеља;</a:t>
            </a:r>
          </a:p>
          <a:p>
            <a:pPr lvl="0">
              <a:buFont typeface="Wingdings" panose="05000000000000000000" pitchFamily="2" charset="2"/>
              <a:buChar char="ü"/>
            </a:pPr>
            <a:r>
              <a:rPr lang="ru-RU" sz="2400" dirty="0">
                <a:solidFill>
                  <a:schemeClr val="tx1"/>
                </a:solidFill>
              </a:rPr>
              <a:t> обележи светски дан борбе против трговине људима;</a:t>
            </a:r>
          </a:p>
          <a:p>
            <a:pPr lvl="0">
              <a:buFont typeface="Wingdings" panose="05000000000000000000" pitchFamily="2" charset="2"/>
              <a:buChar char="ü"/>
            </a:pPr>
            <a:r>
              <a:rPr lang="ru-RU" sz="2400" dirty="0">
                <a:solidFill>
                  <a:schemeClr val="tx1"/>
                </a:solidFill>
              </a:rPr>
              <a:t> покрене Форум театар;</a:t>
            </a:r>
          </a:p>
          <a:p>
            <a:pPr lvl="0">
              <a:buFont typeface="Wingdings" panose="05000000000000000000" pitchFamily="2" charset="2"/>
              <a:buChar char="ü"/>
            </a:pPr>
            <a:r>
              <a:rPr lang="ru-RU" sz="2400" dirty="0">
                <a:solidFill>
                  <a:schemeClr val="tx1"/>
                </a:solidFill>
              </a:rPr>
              <a:t> организује израду плаката, брошура, флајера од стране ученика/ученица</a:t>
            </a:r>
            <a:endParaRPr lang="en-US" dirty="0">
              <a:solidFill>
                <a:schemeClr val="tx1"/>
              </a:solidFill>
            </a:endParaRPr>
          </a:p>
        </p:txBody>
      </p:sp>
    </p:spTree>
    <p:extLst>
      <p:ext uri="{BB962C8B-B14F-4D97-AF65-F5344CB8AC3E}">
        <p14:creationId xmlns:p14="http://schemas.microsoft.com/office/powerpoint/2010/main" val="32229375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pPr>
              <a:buNone/>
            </a:pPr>
            <a:r>
              <a:rPr lang="sr-Cyrl-RS" dirty="0"/>
              <a:t>Ситуација 1</a:t>
            </a:r>
          </a:p>
          <a:p>
            <a:pPr>
              <a:buNone/>
            </a:pPr>
            <a:r>
              <a:rPr lang="sr-Cyrl-RS" dirty="0"/>
              <a:t> Ученица другог разреда средње школе која је била одличан ђак, често изостаје са наставе. Приметан је и пад школског постигнућа. Ученица почиње да се облачи упадљиво, увек је дотерана и са јаком шминком. Једног дана, код психолога се појављује непознати човек који се представља као ујак ученице. Долази да би се информисао о томе да ли ученица редовно долази у школи, пошто се према његовим речима у последње време чудно понаша, не долази на време кући, буде одсутна по неколио дана. Психолог школе нема сазнања да ученица живи са ујаком и то саопштава њему, а он каже да се он скоро доселио да живи са сестром и сестричином и да је он преузео бригу о њима, пошто мајка ради по цео дан и нема контролу над девојчицом. Особа која се представља као ујак је изразила жељу да разговара са девојчицом, уколико је она тренутно у школи. Психолог се захвалила на информацијама али је рекла да мора да разговара са мајком детета која је старатељ. Особа је наставила да инсистира и психолог му је предочила да ће позвати обезбеђење и да није могуће да му дозволи сусрет са девојчицом.</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pPr>
              <a:buNone/>
            </a:pPr>
            <a:r>
              <a:rPr lang="sr-Cyrl-RS" dirty="0"/>
              <a:t>Ситуација 2</a:t>
            </a:r>
          </a:p>
          <a:p>
            <a:pPr>
              <a:buNone/>
            </a:pPr>
            <a:r>
              <a:rPr lang="sr-Cyrl-RS" dirty="0"/>
              <a:t> Отац и његова ћерка долазе у школу ради уписа у седми разред. Долазе из другог града. Приликом разговора са стручним сарадником, отац открива да се породица не досељава  сада, већ да долази само девојчица (иако породица има још троје деце). На питање стручног сарадника за разлог овакве одлуке, отац наводи да се у месту у коме живе не учи други страни језик. Иако је стручни сарадник објаснио на који начин може да се реши наведена ситуација, отац је наставио да објашњава да ће остали чланови породице касније да се доселе, те да ће ћерка боравити код њиховог доброг пријатеља који такође има ћерку која ће бринути о њој. Након неколико дана у канцеларији стручног сарадника се појављује непозната мушка особа, близу 40 година, која доводи девојчицу која би требало да крене у школу. Током разговора стручни сарадник сазнаје да та мушка особа нема ћерку, да је разведен и да живи сам</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10000"/>
          </a:bodyPr>
          <a:lstStyle/>
          <a:p>
            <a:pPr>
              <a:buNone/>
            </a:pPr>
            <a:r>
              <a:rPr lang="sr-Cyrl-RS" dirty="0"/>
              <a:t>Ситуација 3 </a:t>
            </a:r>
          </a:p>
          <a:p>
            <a:pPr>
              <a:buNone/>
            </a:pPr>
            <a:r>
              <a:rPr lang="sr-Cyrl-RS" dirty="0"/>
              <a:t>Одељењски старешина доводи ученицу петог разреда на разговор код педагога школе. Ученица је од прошле школске године повучена и нередовно долази у школу, када је школа иницирала сарадњу са породицом и Центром за социјални рад због породичног насиља. Ученица се сада самоиницијативно обратила одељењском старешини и рекла да има проблем са мајком. Ученица наводи да је њена мајка насилна према њој (мотком је удари по глави када одбије да очисти собу) и да је се плаши. Током даљег разговора ученица открива да живи сама са мајком и да код њих повремено долази мамин пријатељ кога се такође плаши, јер их мајка оставља насамо. У разговору са стручним сарадником, ученица је навела да је имала непријатно искуство са њим, да је додиривао по интимним деловима тела</a:t>
            </a:r>
            <a:endParaRPr lang="en-US" dirty="0"/>
          </a:p>
        </p:txBody>
      </p:sp>
      <p:sp>
        <p:nvSpPr>
          <p:cNvPr id="4" name="Rectangle 3"/>
          <p:cNvSpPr/>
          <p:nvPr/>
        </p:nvSpPr>
        <p:spPr>
          <a:xfrm>
            <a:off x="3048000" y="1305342"/>
            <a:ext cx="6096000" cy="369332"/>
          </a:xfrm>
          <a:prstGeom prst="rect">
            <a:avLst/>
          </a:prstGeom>
        </p:spPr>
        <p:txBody>
          <a:bodyPr>
            <a:spAutoFit/>
          </a:bodyPr>
          <a:lstStyle/>
          <a:p>
            <a:r>
              <a:rPr lang="sr-Cyrl-RS" dirty="0"/>
              <a:t> </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a:buNone/>
            </a:pPr>
            <a:r>
              <a:rPr lang="sr-Cyrl-RS" dirty="0"/>
              <a:t>Ситуација 4 </a:t>
            </a:r>
          </a:p>
          <a:p>
            <a:pPr>
              <a:buNone/>
            </a:pPr>
            <a:r>
              <a:rPr lang="sr-Cyrl-RS" dirty="0"/>
              <a:t>Ученица првог разреда средње школе почиње нередовно да долази на наставу, мајка јој правда часове доносећи лекарска уверења, а повремено уз образложење да је болео стомак. Како се изостајање наставило, мајка је била позвана на разговор који се одвијао у школи. Мајка је навела да ученица изостаје јер је потребно да понекад буде уз </a:t>
            </a:r>
            <a:r>
              <a:rPr lang="en-US" dirty="0"/>
              <a:t>o</a:t>
            </a:r>
            <a:r>
              <a:rPr lang="sr-Cyrl-RS" dirty="0"/>
              <a:t>чуха, јер му је сада потребна подршка и друштво, с обзиром да је пре неколико месеци изашао из затвора (ситне крађе). Другарице из одељења којима се поверила ученица су пријавиле одељењском старешини да ученица има проблема код куће, да се плаши очуха који је сексуално узнемиравао. Убрзо се мајка ученице појавила у школу да тражи исписницу за дете, јер се селе.</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6052D1A-375D-4E2B-9AFA-28017F1841F5}"/>
              </a:ext>
            </a:extLst>
          </p:cNvPr>
          <p:cNvSpPr>
            <a:spLocks noGrp="1"/>
          </p:cNvSpPr>
          <p:nvPr>
            <p:ph type="title"/>
          </p:nvPr>
        </p:nvSpPr>
        <p:spPr>
          <a:xfrm>
            <a:off x="800815" y="837127"/>
            <a:ext cx="10515600" cy="1287887"/>
          </a:xfrm>
        </p:spPr>
        <p:txBody>
          <a:bodyPr>
            <a:normAutofit/>
          </a:bodyPr>
          <a:lstStyle/>
          <a:p>
            <a:r>
              <a:rPr lang="sr-Cyrl-RS" sz="2400" b="1" dirty="0">
                <a:solidFill>
                  <a:prstClr val="black"/>
                </a:solidFill>
              </a:rPr>
              <a:t>Ревидирана листа индикатора (2021.) - </a:t>
            </a:r>
            <a:r>
              <a:rPr lang="sr-Cyrl-RS" sz="2400" dirty="0">
                <a:solidFill>
                  <a:prstClr val="black"/>
                </a:solidFill>
              </a:rPr>
              <a:t>„</a:t>
            </a:r>
            <a:r>
              <a:rPr lang="ru-RU" sz="2400" i="1" dirty="0">
                <a:solidFill>
                  <a:prstClr val="black"/>
                </a:solidFill>
              </a:rPr>
              <a:t>Листа индикатора за прелиминарну идентификацију ученика који су потенцијалне жртве трговине људима</a:t>
            </a:r>
            <a:r>
              <a:rPr lang="sr-Cyrl-RS" sz="2400" i="1" dirty="0">
                <a:solidFill>
                  <a:prstClr val="black"/>
                </a:solidFill>
              </a:rPr>
              <a:t>“</a:t>
            </a:r>
            <a:endParaRPr lang="sr-Latn-RS" dirty="0"/>
          </a:p>
        </p:txBody>
      </p:sp>
      <p:sp>
        <p:nvSpPr>
          <p:cNvPr id="5" name="Text Placeholder 4">
            <a:extLst>
              <a:ext uri="{FF2B5EF4-FFF2-40B4-BE49-F238E27FC236}">
                <a16:creationId xmlns:a16="http://schemas.microsoft.com/office/drawing/2014/main" id="{36DE6AC3-B685-4BF2-BEA2-C2CCC652A4C0}"/>
              </a:ext>
            </a:extLst>
          </p:cNvPr>
          <p:cNvSpPr>
            <a:spLocks noGrp="1"/>
          </p:cNvSpPr>
          <p:nvPr>
            <p:ph type="body" idx="1"/>
          </p:nvPr>
        </p:nvSpPr>
        <p:spPr>
          <a:xfrm>
            <a:off x="800815" y="3159908"/>
            <a:ext cx="10515600" cy="1500187"/>
          </a:xfrm>
        </p:spPr>
        <p:txBody>
          <a:bodyPr/>
          <a:lstStyle/>
          <a:p>
            <a:pPr marL="228600" lvl="0" indent="-228600">
              <a:buFont typeface="Wingdings" panose="05000000000000000000" pitchFamily="2" charset="2"/>
              <a:buChar char="Ø"/>
            </a:pPr>
            <a:r>
              <a:rPr lang="sr-Cyrl-RS" sz="2800" dirty="0">
                <a:solidFill>
                  <a:prstClr val="black"/>
                </a:solidFill>
              </a:rPr>
              <a:t> Линк -</a:t>
            </a:r>
            <a:r>
              <a:rPr lang="ru-RU" sz="2800" dirty="0">
                <a:solidFill>
                  <a:prstClr val="black"/>
                </a:solidFill>
              </a:rPr>
              <a:t> </a:t>
            </a:r>
            <a:r>
              <a:rPr lang="en-GB" sz="2800" dirty="0">
                <a:solidFill>
                  <a:schemeClr val="tx1"/>
                </a:solidFill>
                <a:hlinkClick r:id="rId2"/>
              </a:rPr>
              <a:t>Revidirana-lista-indikatora-za-preliminarnu-identifikaciju-trgovine-ljudima.pdf (mpn.gov.rs)</a:t>
            </a:r>
            <a:endParaRPr lang="ru-RU" sz="2800" dirty="0">
              <a:solidFill>
                <a:schemeClr val="tx1"/>
              </a:solidFill>
            </a:endParaRPr>
          </a:p>
          <a:p>
            <a:pPr marL="228600" lvl="0" indent="-228600">
              <a:buFont typeface="Wingdings" panose="05000000000000000000" pitchFamily="2" charset="2"/>
              <a:buChar char="Ø"/>
            </a:pPr>
            <a:endParaRPr lang="en-GB" sz="2800" dirty="0">
              <a:solidFill>
                <a:prstClr val="white"/>
              </a:solidFill>
            </a:endParaRPr>
          </a:p>
          <a:p>
            <a:endParaRPr lang="sr-Latn-RS" dirty="0"/>
          </a:p>
        </p:txBody>
      </p:sp>
    </p:spTree>
    <p:extLst>
      <p:ext uri="{BB962C8B-B14F-4D97-AF65-F5344CB8AC3E}">
        <p14:creationId xmlns:p14="http://schemas.microsoft.com/office/powerpoint/2010/main" val="15316949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A377A-651A-4421-B729-73329A61E623}"/>
              </a:ext>
            </a:extLst>
          </p:cNvPr>
          <p:cNvSpPr>
            <a:spLocks noGrp="1"/>
          </p:cNvSpPr>
          <p:nvPr>
            <p:ph type="title"/>
          </p:nvPr>
        </p:nvSpPr>
        <p:spPr>
          <a:xfrm>
            <a:off x="838200" y="-154545"/>
            <a:ext cx="10515600" cy="1845234"/>
          </a:xfrm>
        </p:spPr>
        <p:txBody>
          <a:bodyPr>
            <a:normAutofit fontScale="90000"/>
          </a:bodyPr>
          <a:lstStyle/>
          <a:p>
            <a:br>
              <a:rPr lang="sr-Latn-RS" sz="2700" b="1" dirty="0"/>
            </a:br>
            <a:br>
              <a:rPr lang="sr-Latn-RS" sz="2700" b="1" dirty="0"/>
            </a:br>
            <a:br>
              <a:rPr lang="sr-Latn-RS" sz="2700" b="1" dirty="0"/>
            </a:br>
            <a:r>
              <a:rPr lang="sr-Cyrl-RS" sz="2400" b="1" i="1" dirty="0">
                <a:solidFill>
                  <a:prstClr val="black"/>
                </a:solidFill>
              </a:rPr>
              <a:t>„Водич за примену ревидираних индикатора за прелиминарну идентификацију ученика који су потенцијалне жртве трговине људима“</a:t>
            </a:r>
            <a:br>
              <a:rPr lang="ru-RU" dirty="0"/>
            </a:br>
            <a:endParaRPr lang="sr-Latn-RS" dirty="0"/>
          </a:p>
        </p:txBody>
      </p:sp>
      <p:sp>
        <p:nvSpPr>
          <p:cNvPr id="4" name="Text Placeholder 3">
            <a:extLst>
              <a:ext uri="{FF2B5EF4-FFF2-40B4-BE49-F238E27FC236}">
                <a16:creationId xmlns:a16="http://schemas.microsoft.com/office/drawing/2014/main" id="{554C8630-A110-4F3B-B466-FBB55F46A7A4}"/>
              </a:ext>
            </a:extLst>
          </p:cNvPr>
          <p:cNvSpPr>
            <a:spLocks noGrp="1"/>
          </p:cNvSpPr>
          <p:nvPr>
            <p:ph sz="half" idx="1"/>
          </p:nvPr>
        </p:nvSpPr>
        <p:spPr>
          <a:xfrm>
            <a:off x="838200" y="1825625"/>
            <a:ext cx="10933090" cy="4562296"/>
          </a:xfrm>
        </p:spPr>
        <p:txBody>
          <a:bodyPr/>
          <a:lstStyle/>
          <a:p>
            <a:endParaRPr lang="sr-Latn-RS" dirty="0">
              <a:solidFill>
                <a:srgbClr val="FF0000"/>
              </a:solidFill>
              <a:hlinkClick r:id="rId2"/>
            </a:endParaRPr>
          </a:p>
          <a:p>
            <a:endParaRPr lang="sr-Latn-RS" dirty="0">
              <a:solidFill>
                <a:srgbClr val="FF0000"/>
              </a:solidFill>
              <a:hlinkClick r:id="rId2"/>
            </a:endParaRPr>
          </a:p>
          <a:p>
            <a:endParaRPr lang="sr-Latn-RS" dirty="0">
              <a:solidFill>
                <a:srgbClr val="FF0000"/>
              </a:solidFill>
              <a:hlinkClick r:id="rId2"/>
            </a:endParaRPr>
          </a:p>
          <a:p>
            <a:pPr marL="0" indent="0">
              <a:buNone/>
            </a:pPr>
            <a:endParaRPr lang="sr-Latn-RS" dirty="0">
              <a:solidFill>
                <a:srgbClr val="FF0000"/>
              </a:solidFill>
            </a:endParaRPr>
          </a:p>
        </p:txBody>
      </p:sp>
      <p:pic>
        <p:nvPicPr>
          <p:cNvPr id="5" name="Content Placeholder 4"/>
          <p:cNvPicPr>
            <a:picLocks noGrp="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1155726" y="1510385"/>
            <a:ext cx="3601024" cy="4550386"/>
          </a:xfrm>
          <a:prstGeom prst="rect">
            <a:avLst/>
          </a:prstGeom>
        </p:spPr>
      </p:pic>
      <p:sp>
        <p:nvSpPr>
          <p:cNvPr id="3" name="Rectangle 2"/>
          <p:cNvSpPr/>
          <p:nvPr/>
        </p:nvSpPr>
        <p:spPr>
          <a:xfrm>
            <a:off x="5074276" y="4314423"/>
            <a:ext cx="6202156" cy="923330"/>
          </a:xfrm>
          <a:prstGeom prst="rect">
            <a:avLst/>
          </a:prstGeom>
        </p:spPr>
        <p:txBody>
          <a:bodyPr wrap="square">
            <a:spAutoFit/>
          </a:bodyPr>
          <a:lstStyle/>
          <a:p>
            <a:pPr marL="285750" indent="-285750">
              <a:buFont typeface="Wingdings" panose="05000000000000000000" pitchFamily="2" charset="2"/>
              <a:buChar char="Ø"/>
            </a:pPr>
            <a:r>
              <a:rPr lang="en-US" dirty="0"/>
              <a:t>Link - </a:t>
            </a:r>
            <a:r>
              <a:rPr lang="en-US" dirty="0">
                <a:hlinkClick r:id="rId4"/>
              </a:rPr>
              <a:t>https://mpn.gov.rs/wp-content/uploads/2022/03/Vodic-za-primenu-revidiranih-indikatora-za-potencijalne-zrtve-trgovine-ljudima-1.pdf</a:t>
            </a:r>
            <a:r>
              <a:rPr lang="sr-Cyrl-RS" dirty="0"/>
              <a:t> </a:t>
            </a:r>
            <a:r>
              <a:rPr lang="en-US" dirty="0"/>
              <a:t> </a:t>
            </a:r>
          </a:p>
        </p:txBody>
      </p:sp>
    </p:spTree>
    <p:extLst>
      <p:ext uri="{BB962C8B-B14F-4D97-AF65-F5344CB8AC3E}">
        <p14:creationId xmlns:p14="http://schemas.microsoft.com/office/powerpoint/2010/main" val="6253583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46975"/>
            <a:ext cx="10515600" cy="1078650"/>
          </a:xfrm>
        </p:spPr>
        <p:txBody>
          <a:bodyPr>
            <a:normAutofit/>
          </a:bodyPr>
          <a:lstStyle/>
          <a:p>
            <a:pPr marL="571500" indent="-571500">
              <a:buFont typeface="Wingdings" panose="05000000000000000000" pitchFamily="2" charset="2"/>
              <a:buChar char="Ø"/>
            </a:pPr>
            <a:r>
              <a:rPr lang="sr-Cyrl-RS" sz="2800" b="1" dirty="0"/>
              <a:t>Приручник за образовни систем заштита ученика од трговине људима</a:t>
            </a:r>
            <a:endParaRPr lang="en-US" sz="2800" dirty="0"/>
          </a:p>
        </p:txBody>
      </p:sp>
      <p:pic>
        <p:nvPicPr>
          <p:cNvPr id="4" name="Content Placeholder 3"/>
          <p:cNvPicPr>
            <a:picLocks noGrp="1" noChangeAspect="1"/>
          </p:cNvPicPr>
          <p:nvPr>
            <p:ph idx="1"/>
          </p:nvPr>
        </p:nvPicPr>
        <p:blipFill>
          <a:blip r:embed="rId2"/>
          <a:stretch>
            <a:fillRect/>
          </a:stretch>
        </p:blipFill>
        <p:spPr>
          <a:xfrm>
            <a:off x="1488668" y="1825625"/>
            <a:ext cx="4372207" cy="4351338"/>
          </a:xfrm>
          <a:prstGeom prst="rect">
            <a:avLst/>
          </a:prstGeom>
        </p:spPr>
      </p:pic>
      <p:sp>
        <p:nvSpPr>
          <p:cNvPr id="5" name="Rectangle 4"/>
          <p:cNvSpPr/>
          <p:nvPr/>
        </p:nvSpPr>
        <p:spPr>
          <a:xfrm>
            <a:off x="6511343" y="4636396"/>
            <a:ext cx="4667519" cy="646331"/>
          </a:xfrm>
          <a:prstGeom prst="rect">
            <a:avLst/>
          </a:prstGeom>
        </p:spPr>
        <p:txBody>
          <a:bodyPr wrap="square">
            <a:spAutoFit/>
          </a:bodyPr>
          <a:lstStyle/>
          <a:p>
            <a:pPr marL="285750" lvl="0" indent="-285750">
              <a:buFont typeface="Wingdings" panose="05000000000000000000" pitchFamily="2" charset="2"/>
              <a:buChar char="Ø"/>
            </a:pPr>
            <a:r>
              <a:rPr lang="en-GB" dirty="0">
                <a:solidFill>
                  <a:prstClr val="white"/>
                </a:solidFill>
              </a:rPr>
              <a:t>Link - </a:t>
            </a:r>
            <a:r>
              <a:rPr lang="en-GB" dirty="0">
                <a:solidFill>
                  <a:prstClr val="black"/>
                </a:solidFill>
                <a:hlinkClick r:id="rId3"/>
              </a:rPr>
              <a:t>Prirucnik-Zastita-ucenika-od-trgovine-ljudima-Protected-002-1.pdf (mpn.gov.rs)</a:t>
            </a:r>
            <a:endParaRPr lang="en-GB" dirty="0">
              <a:solidFill>
                <a:prstClr val="black"/>
              </a:solidFill>
            </a:endParaRPr>
          </a:p>
        </p:txBody>
      </p:sp>
    </p:spTree>
    <p:extLst>
      <p:ext uri="{BB962C8B-B14F-4D97-AF65-F5344CB8AC3E}">
        <p14:creationId xmlns:p14="http://schemas.microsoft.com/office/powerpoint/2010/main" val="18539732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43944"/>
            <a:ext cx="10515600" cy="1046744"/>
          </a:xfrm>
        </p:spPr>
        <p:txBody>
          <a:bodyPr>
            <a:normAutofit fontScale="90000"/>
          </a:bodyPr>
          <a:lstStyle/>
          <a:p>
            <a:pPr marL="571500" indent="-571500">
              <a:buFont typeface="Wingdings" panose="05000000000000000000" pitchFamily="2" charset="2"/>
              <a:buChar char="Ø"/>
            </a:pPr>
            <a:r>
              <a:rPr lang="sr-Cyrl-RS" sz="3600" dirty="0">
                <a:solidFill>
                  <a:prstClr val="white"/>
                </a:solidFill>
              </a:rPr>
              <a:t>Национална платформа „Чувам те“ за превенцију насиља које укључује децу</a:t>
            </a:r>
            <a:endParaRPr lang="en-US" dirty="0"/>
          </a:p>
        </p:txBody>
      </p:sp>
      <p:pic>
        <p:nvPicPr>
          <p:cNvPr id="4" name="Content Placeholder 3"/>
          <p:cNvPicPr>
            <a:picLocks noGrp="1" noChangeAspect="1"/>
          </p:cNvPicPr>
          <p:nvPr>
            <p:ph idx="1"/>
          </p:nvPr>
        </p:nvPicPr>
        <p:blipFill>
          <a:blip r:embed="rId2"/>
          <a:stretch>
            <a:fillRect/>
          </a:stretch>
        </p:blipFill>
        <p:spPr>
          <a:xfrm>
            <a:off x="2369133" y="1825625"/>
            <a:ext cx="7453734" cy="4351338"/>
          </a:xfrm>
          <a:prstGeom prst="rect">
            <a:avLst/>
          </a:prstGeom>
        </p:spPr>
      </p:pic>
    </p:spTree>
    <p:extLst>
      <p:ext uri="{BB962C8B-B14F-4D97-AF65-F5344CB8AC3E}">
        <p14:creationId xmlns:p14="http://schemas.microsoft.com/office/powerpoint/2010/main" val="4246568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a:solidFill>
                  <a:prstClr val="black"/>
                </a:solidFill>
              </a:rPr>
              <a:t>Значајни ресурси:</a:t>
            </a:r>
            <a:endParaRPr lang="en-US" dirty="0"/>
          </a:p>
        </p:txBody>
      </p:sp>
      <p:pic>
        <p:nvPicPr>
          <p:cNvPr id="4" name="Content Placeholder 3"/>
          <p:cNvPicPr>
            <a:picLocks noGrp="1" noChangeAspect="1"/>
          </p:cNvPicPr>
          <p:nvPr>
            <p:ph idx="1"/>
          </p:nvPr>
        </p:nvPicPr>
        <p:blipFill>
          <a:blip r:embed="rId2"/>
          <a:stretch>
            <a:fillRect/>
          </a:stretch>
        </p:blipFill>
        <p:spPr>
          <a:xfrm>
            <a:off x="1365094" y="1897991"/>
            <a:ext cx="9461812" cy="4206605"/>
          </a:xfrm>
          <a:prstGeom prst="rect">
            <a:avLst/>
          </a:prstGeom>
        </p:spPr>
      </p:pic>
    </p:spTree>
    <p:extLst>
      <p:ext uri="{BB962C8B-B14F-4D97-AF65-F5344CB8AC3E}">
        <p14:creationId xmlns:p14="http://schemas.microsoft.com/office/powerpoint/2010/main" val="958227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FFCBA-0393-85EF-19D4-3CFFAEA89C35}"/>
              </a:ext>
            </a:extLst>
          </p:cNvPr>
          <p:cNvSpPr>
            <a:spLocks noGrp="1"/>
          </p:cNvSpPr>
          <p:nvPr>
            <p:ph type="title"/>
          </p:nvPr>
        </p:nvSpPr>
        <p:spPr>
          <a:xfrm>
            <a:off x="1242203" y="618518"/>
            <a:ext cx="9805207" cy="916984"/>
          </a:xfrm>
        </p:spPr>
        <p:txBody>
          <a:bodyPr>
            <a:normAutofit fontScale="90000"/>
          </a:bodyPr>
          <a:lstStyle/>
          <a:p>
            <a:r>
              <a:rPr lang="sr-Cyrl-ME" sz="2400" b="1" dirty="0">
                <a:solidFill>
                  <a:prstClr val="black"/>
                </a:solidFill>
              </a:rPr>
              <a:t>Правилник о протоколу поступања у установи у одговору на насиље, злостављање и занемаривање („</a:t>
            </a:r>
            <a:r>
              <a:rPr lang="sr-Cyrl-ME" sz="2400" b="1" i="1" dirty="0">
                <a:solidFill>
                  <a:prstClr val="black"/>
                </a:solidFill>
              </a:rPr>
              <a:t>Сл.гласник РС“ </a:t>
            </a:r>
            <a:r>
              <a:rPr lang="sr-Cyrl-ME" sz="2400" b="1" dirty="0">
                <a:solidFill>
                  <a:prstClr val="black"/>
                </a:solidFill>
              </a:rPr>
              <a:t>104/2020)</a:t>
            </a:r>
            <a:endParaRPr lang="en-US" sz="2400" dirty="0"/>
          </a:p>
        </p:txBody>
      </p:sp>
      <p:sp>
        <p:nvSpPr>
          <p:cNvPr id="3" name="Content Placeholder 2">
            <a:extLst>
              <a:ext uri="{FF2B5EF4-FFF2-40B4-BE49-F238E27FC236}">
                <a16:creationId xmlns:a16="http://schemas.microsoft.com/office/drawing/2014/main" id="{05D74E09-5FA7-27DF-561A-ADD4290DE407}"/>
              </a:ext>
            </a:extLst>
          </p:cNvPr>
          <p:cNvSpPr>
            <a:spLocks noGrp="1"/>
          </p:cNvSpPr>
          <p:nvPr>
            <p:ph idx="1"/>
          </p:nvPr>
        </p:nvSpPr>
        <p:spPr>
          <a:xfrm>
            <a:off x="957532" y="1475117"/>
            <a:ext cx="10089879" cy="4316084"/>
          </a:xfrm>
          <a:solidFill>
            <a:schemeClr val="tx1"/>
          </a:solidFill>
        </p:spPr>
        <p:txBody>
          <a:bodyPr>
            <a:noAutofit/>
          </a:bodyPr>
          <a:lstStyle/>
          <a:p>
            <a:pPr algn="l"/>
            <a:r>
              <a:rPr lang="ru-RU" sz="900" b="0" i="0" dirty="0">
                <a:solidFill>
                  <a:srgbClr val="333333"/>
                </a:solidFill>
                <a:effectLst/>
                <a:latin typeface="Verdana" panose="020B0604030504040204" pitchFamily="34" charset="0"/>
              </a:rPr>
              <a:t>Ниво насиља и злостављања условљава и предузимање одређених интервентних мера и активности.</a:t>
            </a:r>
          </a:p>
          <a:p>
            <a:pPr algn="l"/>
            <a:r>
              <a:rPr lang="ru-RU" sz="900" b="1" i="0" dirty="0">
                <a:solidFill>
                  <a:srgbClr val="333333"/>
                </a:solidFill>
                <a:effectLst/>
                <a:latin typeface="Verdana" panose="020B0604030504040204" pitchFamily="34" charset="0"/>
              </a:rPr>
              <a:t>На првом нивоу,</a:t>
            </a:r>
            <a:r>
              <a:rPr lang="ru-RU" sz="900" b="0" i="0" dirty="0">
                <a:solidFill>
                  <a:srgbClr val="333333"/>
                </a:solidFill>
                <a:effectLst/>
                <a:latin typeface="Verdana" panose="020B0604030504040204" pitchFamily="34" charset="0"/>
              </a:rPr>
              <a:t> по правилу, активности предузима самостално одељењски старешина, наставник, односно васпитач, у сарадњи са родитељем, у смислу појачаног васпитног рада са васпитном групом, одељењском заједницом, групом ученика и индивидуално.</a:t>
            </a:r>
          </a:p>
          <a:p>
            <a:pPr algn="l"/>
            <a:r>
              <a:rPr lang="ru-RU" sz="900" b="0" i="0" dirty="0">
                <a:solidFill>
                  <a:srgbClr val="333333"/>
                </a:solidFill>
                <a:effectLst/>
                <a:latin typeface="Verdana" panose="020B0604030504040204" pitchFamily="34" charset="0"/>
              </a:rPr>
              <a:t>Изузетно, ако се насилно понашање понавља, ако васпитни рад није био делотворан, ако су последице теже, ако је у питању насиље и злостављање од стране групе према појединцу или ако исто дете и ученик трпи поновљено насиље и злостављање за ситуације првог нивоа, установа интервенише активностима предвиђеним за други, односно трећи ниво.</a:t>
            </a:r>
          </a:p>
          <a:p>
            <a:pPr algn="l"/>
            <a:r>
              <a:rPr lang="ru-RU" sz="900" b="1" i="0" dirty="0">
                <a:solidFill>
                  <a:srgbClr val="333333"/>
                </a:solidFill>
                <a:effectLst/>
                <a:latin typeface="Verdana" panose="020B0604030504040204" pitchFamily="34" charset="0"/>
              </a:rPr>
              <a:t>На другом нивоу,</a:t>
            </a:r>
            <a:r>
              <a:rPr lang="ru-RU" sz="900" b="0" i="0" dirty="0">
                <a:solidFill>
                  <a:srgbClr val="333333"/>
                </a:solidFill>
                <a:effectLst/>
                <a:latin typeface="Verdana" panose="020B0604030504040204" pitchFamily="34" charset="0"/>
              </a:rPr>
              <a:t> по правилу, активности предузима одељењски старешина, односно </a:t>
            </a:r>
            <a:r>
              <a:rPr lang="ru-RU" sz="900" b="1" i="0" dirty="0">
                <a:solidFill>
                  <a:srgbClr val="333333"/>
                </a:solidFill>
                <a:effectLst/>
                <a:latin typeface="Verdana" panose="020B0604030504040204" pitchFamily="34" charset="0"/>
              </a:rPr>
              <a:t>главни васпитач у дому</a:t>
            </a:r>
            <a:r>
              <a:rPr lang="ru-RU" sz="900" b="0" i="0" dirty="0">
                <a:solidFill>
                  <a:srgbClr val="333333"/>
                </a:solidFill>
                <a:effectLst/>
                <a:latin typeface="Verdana" panose="020B0604030504040204" pitchFamily="34" charset="0"/>
              </a:rPr>
              <a:t>, у сарадњи са педагогом, психологом, тимом за заштиту и директором, уз обавезно учешће родитеља, у смислу појачаног васпитног рада. Уколико појачани васпитни рад није делотворан, директор покреће васпитно-дисциплински поступак и изриче меру, у складу са законом.</a:t>
            </a:r>
          </a:p>
          <a:p>
            <a:pPr algn="l"/>
            <a:r>
              <a:rPr lang="ru-RU" sz="900" b="1" i="0" dirty="0">
                <a:solidFill>
                  <a:srgbClr val="333333"/>
                </a:solidFill>
                <a:effectLst/>
                <a:latin typeface="Verdana" panose="020B0604030504040204" pitchFamily="34" charset="0"/>
              </a:rPr>
              <a:t>На трећем нивоу, </a:t>
            </a:r>
            <a:r>
              <a:rPr lang="ru-RU" sz="900" b="0" i="0" dirty="0">
                <a:solidFill>
                  <a:srgbClr val="333333"/>
                </a:solidFill>
                <a:effectLst/>
                <a:latin typeface="Verdana" panose="020B0604030504040204" pitchFamily="34" charset="0"/>
              </a:rPr>
              <a:t>активности предузима директор са тимом за заштиту, уз обавезно ангажовање родитеља и надлежних органа, организација и служби (центар за социјални рад, здравствена служба, полиција и друге организације и службе). </a:t>
            </a:r>
            <a:r>
              <a:rPr lang="ru-RU" sz="900" b="1" i="0" dirty="0">
                <a:solidFill>
                  <a:srgbClr val="333333"/>
                </a:solidFill>
                <a:effectLst/>
                <a:latin typeface="Verdana" panose="020B0604030504040204" pitchFamily="34" charset="0"/>
              </a:rPr>
              <a:t>Када су извршиоци насиља ученици старости до 14 година против којих се не може поднети прекршајна или кривична пријава, нити покренути прекршајни и кривични поступак, на овом узрасту се искључиво примењују мере из надлежности образовно-васпитног система, здравственог система и система социјалне заштите. У раду са учеником до 14 година родитељ има обавезу да се укључи у појачан, односно по интензитету примерен потребама ученика васпитни рад.</a:t>
            </a:r>
            <a:r>
              <a:rPr lang="ru-RU" sz="900" b="0" i="0" dirty="0">
                <a:solidFill>
                  <a:srgbClr val="333333"/>
                </a:solidFill>
                <a:effectLst/>
                <a:latin typeface="Verdana" panose="020B0604030504040204" pitchFamily="34" charset="0"/>
              </a:rPr>
              <a:t> Уколико присуство родитеља није у најбољем интересу ученика, тј. може да му штети, угрози његову безбедност или омета поступак у установи, директор обавештава центар за социјални рад, односно полицију или јавног тужиоца.</a:t>
            </a:r>
          </a:p>
          <a:p>
            <a:pPr algn="l"/>
            <a:r>
              <a:rPr lang="ru-RU" sz="900" b="0" i="0" dirty="0">
                <a:solidFill>
                  <a:srgbClr val="333333"/>
                </a:solidFill>
                <a:effectLst/>
                <a:latin typeface="Verdana" panose="020B0604030504040204" pitchFamily="34" charset="0"/>
              </a:rPr>
              <a:t>На овом нивоу обавезни су васпитни рад који је у интензитету примерен потребама ученика, као и покретање васпитно-дисциплинског поступка и изрицање мере, у складу са законом. Ако је за рад са учеником ангажована и друга организација или служба, установа остварује сарадњу са њом и међусобно усклађују активности.</a:t>
            </a:r>
          </a:p>
        </p:txBody>
      </p:sp>
    </p:spTree>
    <p:extLst>
      <p:ext uri="{BB962C8B-B14F-4D97-AF65-F5344CB8AC3E}">
        <p14:creationId xmlns:p14="http://schemas.microsoft.com/office/powerpoint/2010/main" val="2935612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6365B-C526-4F4C-83DB-C308A71D21FF}"/>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172215B2-477F-49F9-984E-71A8044CC026}"/>
              </a:ext>
            </a:extLst>
          </p:cNvPr>
          <p:cNvSpPr>
            <a:spLocks noGrp="1"/>
          </p:cNvSpPr>
          <p:nvPr>
            <p:ph idx="1"/>
          </p:nvPr>
        </p:nvSpPr>
        <p:spPr>
          <a:xfrm>
            <a:off x="590006" y="1838688"/>
            <a:ext cx="10515600" cy="4351338"/>
          </a:xfrm>
        </p:spPr>
        <p:txBody>
          <a:bodyPr>
            <a:normAutofit/>
          </a:bodyPr>
          <a:lstStyle/>
          <a:p>
            <a:pPr marL="0" indent="0" algn="ctr">
              <a:buNone/>
            </a:pPr>
            <a:r>
              <a:rPr lang="sr-Cyrl-RS" sz="4000" dirty="0">
                <a:solidFill>
                  <a:schemeClr val="tx1"/>
                </a:solidFill>
              </a:rPr>
              <a:t>ХВАЛА   НА  ПАЖЊИ</a:t>
            </a:r>
          </a:p>
          <a:p>
            <a:pPr marL="0" indent="0" algn="ctr">
              <a:buNone/>
            </a:pPr>
            <a:endParaRPr lang="sr-Cyrl-RS" sz="4000" dirty="0">
              <a:solidFill>
                <a:schemeClr val="tx1"/>
              </a:solidFill>
            </a:endParaRPr>
          </a:p>
          <a:p>
            <a:pPr marL="0" indent="0" algn="ctr">
              <a:buNone/>
            </a:pPr>
            <a:endParaRPr lang="sr-Cyrl-RS" sz="4000" dirty="0">
              <a:solidFill>
                <a:schemeClr val="tx1"/>
              </a:solidFill>
            </a:endParaRPr>
          </a:p>
          <a:p>
            <a:pPr marL="0" indent="0" algn="ctr">
              <a:buNone/>
            </a:pPr>
            <a:r>
              <a:rPr lang="sr-Cyrl-RS" sz="2000" dirty="0">
                <a:solidFill>
                  <a:schemeClr val="tx1"/>
                </a:solidFill>
              </a:rPr>
              <a:t>Јелена Тасић, саветник-спољни сарадник за заштиту од насиља</a:t>
            </a:r>
          </a:p>
          <a:p>
            <a:pPr marL="0" indent="0" algn="ctr">
              <a:buNone/>
            </a:pPr>
            <a:r>
              <a:rPr lang="sr-Cyrl-RS" sz="2000" dirty="0">
                <a:solidFill>
                  <a:schemeClr val="tx1"/>
                </a:solidFill>
              </a:rPr>
              <a:t>Контакт: 062/755361</a:t>
            </a:r>
            <a:endParaRPr lang="sr-Latn-RS" sz="2000" dirty="0">
              <a:solidFill>
                <a:schemeClr val="tx1"/>
              </a:solidFill>
            </a:endParaRPr>
          </a:p>
          <a:p>
            <a:pPr marL="0" indent="0" algn="ctr">
              <a:buNone/>
            </a:pPr>
            <a:r>
              <a:rPr lang="en-US" sz="2000" u="sng" dirty="0">
                <a:solidFill>
                  <a:srgbClr val="0F69FF"/>
                </a:solidFill>
                <a:latin typeface="YahooSans"/>
              </a:rPr>
              <a:t>tasicjelena@ymail.com</a:t>
            </a:r>
            <a:endParaRPr lang="sr-Cyrl-RS" sz="2000" dirty="0"/>
          </a:p>
        </p:txBody>
      </p:sp>
    </p:spTree>
    <p:extLst>
      <p:ext uri="{BB962C8B-B14F-4D97-AF65-F5344CB8AC3E}">
        <p14:creationId xmlns:p14="http://schemas.microsoft.com/office/powerpoint/2010/main" val="10167475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85893-7AF4-CBC8-4B15-FF20C311813D}"/>
              </a:ext>
            </a:extLst>
          </p:cNvPr>
          <p:cNvSpPr>
            <a:spLocks noGrp="1"/>
          </p:cNvSpPr>
          <p:nvPr>
            <p:ph type="title"/>
          </p:nvPr>
        </p:nvSpPr>
        <p:spPr>
          <a:xfrm>
            <a:off x="1141411" y="618518"/>
            <a:ext cx="9906000" cy="822093"/>
          </a:xfrm>
        </p:spPr>
        <p:txBody>
          <a:bodyPr>
            <a:normAutofit fontScale="90000"/>
          </a:bodyPr>
          <a:lstStyle/>
          <a:p>
            <a:r>
              <a:rPr lang="sr-Cyrl-RS" b="1" i="0" dirty="0">
                <a:solidFill>
                  <a:srgbClr val="333333"/>
                </a:solidFill>
                <a:effectLst/>
                <a:latin typeface="Verdana" panose="020B0604030504040204" pitchFamily="34" charset="0"/>
              </a:rPr>
              <a:t>Редослед поступања у интервенцији</a:t>
            </a:r>
            <a:endParaRPr lang="en-US" dirty="0"/>
          </a:p>
        </p:txBody>
      </p:sp>
      <p:sp>
        <p:nvSpPr>
          <p:cNvPr id="3" name="Content Placeholder 2">
            <a:extLst>
              <a:ext uri="{FF2B5EF4-FFF2-40B4-BE49-F238E27FC236}">
                <a16:creationId xmlns:a16="http://schemas.microsoft.com/office/drawing/2014/main" id="{14430A0B-5D65-C612-7266-FBDA93AC5233}"/>
              </a:ext>
            </a:extLst>
          </p:cNvPr>
          <p:cNvSpPr>
            <a:spLocks noGrp="1"/>
          </p:cNvSpPr>
          <p:nvPr>
            <p:ph idx="1"/>
          </p:nvPr>
        </p:nvSpPr>
        <p:spPr>
          <a:xfrm>
            <a:off x="1043796" y="1509623"/>
            <a:ext cx="10003615" cy="5124090"/>
          </a:xfrm>
          <a:solidFill>
            <a:schemeClr val="tx1"/>
          </a:solidFill>
        </p:spPr>
        <p:txBody>
          <a:bodyPr>
            <a:normAutofit fontScale="25000" lnSpcReduction="20000"/>
          </a:bodyPr>
          <a:lstStyle/>
          <a:p>
            <a:pPr algn="l"/>
            <a:r>
              <a:rPr lang="ru-RU" sz="3600" b="1" i="0" dirty="0">
                <a:solidFill>
                  <a:srgbClr val="333333"/>
                </a:solidFill>
                <a:effectLst/>
                <a:latin typeface="Verdana" panose="020B0604030504040204" pitchFamily="34" charset="0"/>
              </a:rPr>
              <a:t>1) Проверавање сумње или откривање насиља, злостављања и занемаривања</a:t>
            </a:r>
            <a:r>
              <a:rPr lang="ru-RU" sz="3600" b="0" i="0" dirty="0">
                <a:solidFill>
                  <a:srgbClr val="333333"/>
                </a:solidFill>
                <a:effectLst/>
                <a:latin typeface="Verdana" panose="020B0604030504040204" pitchFamily="34" charset="0"/>
              </a:rPr>
              <a:t> обавља се прикупљањем информација – директно или индиректно.</a:t>
            </a:r>
          </a:p>
          <a:p>
            <a:pPr algn="l"/>
            <a:r>
              <a:rPr lang="ru-RU" sz="3600" b="0" i="0" dirty="0">
                <a:solidFill>
                  <a:srgbClr val="333333"/>
                </a:solidFill>
                <a:effectLst/>
                <a:latin typeface="Verdana" panose="020B0604030504040204" pitchFamily="34" charset="0"/>
              </a:rPr>
              <a:t>Прикупљање информација има за циљ утврђивање релевантних чињеница на основу којих се потврђује или одбацује сумња на насиље, злостављање и занемаривање. Током прикупљања информација поштују се принципи утврђени Конвенцијом и правила која се примењују у поступцима у којима учествује малолетно лице – дете и ученик.</a:t>
            </a:r>
          </a:p>
          <a:p>
            <a:pPr algn="l"/>
            <a:r>
              <a:rPr lang="ru-RU" sz="3600" b="0" i="0" dirty="0">
                <a:solidFill>
                  <a:srgbClr val="333333"/>
                </a:solidFill>
                <a:effectLst/>
                <a:latin typeface="Verdana" panose="020B0604030504040204" pitchFamily="34" charset="0"/>
              </a:rPr>
              <a:t>Установа проверава сваку информацију о могућем насиљу, злостављању и занемаривању и врши преглед видео записа уколико установа има електронски надзор над простором. Када родитељ пријави директору непримерено понашање запосленог према његовом детету, директор поступа у складу са законом.</a:t>
            </a:r>
          </a:p>
          <a:p>
            <a:pPr algn="l"/>
            <a:r>
              <a:rPr lang="ru-RU" sz="3600" b="0" i="0" dirty="0">
                <a:solidFill>
                  <a:srgbClr val="333333"/>
                </a:solidFill>
                <a:effectLst/>
                <a:latin typeface="Verdana" panose="020B0604030504040204" pitchFamily="34" charset="0"/>
              </a:rPr>
              <a:t>У случају неосноване сумње појачава се васпитни рад и прати понашање учесника. Када се потврди сумња, директор и тим за заштиту предузимају мере и активности за извршено насиље, злостављање и занемаривање.</a:t>
            </a:r>
          </a:p>
          <a:p>
            <a:pPr algn="l"/>
            <a:r>
              <a:rPr lang="ru-RU" sz="3600" b="1" i="0" dirty="0">
                <a:solidFill>
                  <a:srgbClr val="333333"/>
                </a:solidFill>
                <a:effectLst/>
                <a:latin typeface="Verdana" panose="020B0604030504040204" pitchFamily="34" charset="0"/>
              </a:rPr>
              <a:t>2) Заустављање насиља и злостављања и смиривање учесника </a:t>
            </a:r>
            <a:r>
              <a:rPr lang="ru-RU" sz="3600" b="0" i="0" dirty="0">
                <a:solidFill>
                  <a:srgbClr val="333333"/>
                </a:solidFill>
                <a:effectLst/>
                <a:latin typeface="Verdana" panose="020B0604030504040204" pitchFamily="34" charset="0"/>
              </a:rPr>
              <a:t>је обавеза свих запослених у установи, а нарочито најближег присутног запосленог и дежурног наставника, односно васпитача да одлучно прекине све активности, раздвоји и смири учеснике у акту насиља. У случају да запослени процени да је сукоб високо ризичан и да не може сам да га заустави, одмах ће тражити помоћ.</a:t>
            </a:r>
          </a:p>
          <a:p>
            <a:pPr algn="l"/>
            <a:r>
              <a:rPr lang="ru-RU" sz="3600" b="1" i="0" dirty="0">
                <a:solidFill>
                  <a:srgbClr val="333333"/>
                </a:solidFill>
                <a:effectLst/>
                <a:latin typeface="Verdana" panose="020B0604030504040204" pitchFamily="34" charset="0"/>
              </a:rPr>
              <a:t>3) Обавештавање родитеља </a:t>
            </a:r>
            <a:r>
              <a:rPr lang="ru-RU" sz="3600" b="0" i="0" dirty="0">
                <a:solidFill>
                  <a:srgbClr val="333333"/>
                </a:solidFill>
                <a:effectLst/>
                <a:latin typeface="Verdana" panose="020B0604030504040204" pitchFamily="34" charset="0"/>
              </a:rPr>
              <a:t>и предузимање хитних акција по потреби (пружање прве помоћи, обезбеђивање лекарске помоћи, обавештавање полиције и центра за социјални рад) обавља се одмах након заустављања насиља и злостављања. Уколико родитељ није доступан или његово обавештавање није у најбољем интересу детета и ученика, установа одмах обавештава центар за социјални рад.</a:t>
            </a:r>
          </a:p>
          <a:p>
            <a:pPr algn="l"/>
            <a:r>
              <a:rPr lang="ru-RU" sz="3600" b="1" i="0" dirty="0">
                <a:solidFill>
                  <a:srgbClr val="333333"/>
                </a:solidFill>
                <a:effectLst/>
                <a:latin typeface="Verdana" panose="020B0604030504040204" pitchFamily="34" charset="0"/>
              </a:rPr>
              <a:t>4) Консултације </a:t>
            </a:r>
            <a:r>
              <a:rPr lang="ru-RU" sz="3600" b="0" i="0" dirty="0">
                <a:solidFill>
                  <a:srgbClr val="333333"/>
                </a:solidFill>
                <a:effectLst/>
                <a:latin typeface="Verdana" panose="020B0604030504040204" pitchFamily="34" charset="0"/>
              </a:rPr>
              <a:t>у установи се врше ради: разјашњавања околности, анализирања чињеница на што објективнији начин, процене нивоа насиља и злостављања, нивоа ризика и предузимања одговарајућих мера и активности, избегавања конфузије и спречавања некоординисане акције, односно ради успостављања и развијања усклађеног, уједначеног и ефикасног поступања. у консултације у установи укључују се: одељењски старешина, дежурни наставник, васпитач, психолог, педагог, тим за заштиту, директор, ученички парламент.</a:t>
            </a:r>
          </a:p>
          <a:p>
            <a:pPr algn="l"/>
            <a:r>
              <a:rPr lang="ru-RU" sz="3600" b="0" i="0" dirty="0">
                <a:solidFill>
                  <a:srgbClr val="333333"/>
                </a:solidFill>
                <a:effectLst/>
                <a:latin typeface="Verdana" panose="020B0604030504040204" pitchFamily="34" charset="0"/>
              </a:rPr>
              <a:t>Уколико у току консултација у установи директор и тим за заштиту, услед сложених околности не могу са сигурношћу да процене ниво насиља, злостављања и занемаривања, као и да одреде мере и активности, у консултације укључују надлежне органе и друге организације и службе: министарство надлежно за послове образовања и васпитања (у даљем тексту: Министарство) – надлежну школску управу, центар за социјални рад, полицију, правосудне органе, </a:t>
            </a:r>
            <a:r>
              <a:rPr lang="ru-RU" sz="3600" b="1" i="0" dirty="0">
                <a:solidFill>
                  <a:srgbClr val="333333"/>
                </a:solidFill>
                <a:effectLst/>
                <a:latin typeface="Verdana" panose="020B0604030504040204" pitchFamily="34" charset="0"/>
              </a:rPr>
              <a:t>здравствену службу, а по потреби одељење надлежно за послове ученичког и студентског стандарда</a:t>
            </a:r>
            <a:r>
              <a:rPr lang="ru-RU" sz="3600" b="0" i="0" dirty="0">
                <a:solidFill>
                  <a:srgbClr val="333333"/>
                </a:solidFill>
                <a:effectLst/>
                <a:latin typeface="Verdana" panose="020B0604030504040204" pitchFamily="34" charset="0"/>
              </a:rPr>
              <a:t>.</a:t>
            </a:r>
          </a:p>
          <a:p>
            <a:pPr algn="l"/>
            <a:r>
              <a:rPr lang="ru-RU" sz="3600" b="1" i="0" dirty="0">
                <a:solidFill>
                  <a:srgbClr val="333333"/>
                </a:solidFill>
                <a:effectLst/>
                <a:latin typeface="Verdana" panose="020B0604030504040204" pitchFamily="34" charset="0"/>
              </a:rPr>
              <a:t>5) Мере и активности </a:t>
            </a:r>
            <a:r>
              <a:rPr lang="ru-RU" sz="3600" b="0" i="0" dirty="0">
                <a:solidFill>
                  <a:srgbClr val="333333"/>
                </a:solidFill>
                <a:effectLst/>
                <a:latin typeface="Verdana" panose="020B0604030504040204" pitchFamily="34" charset="0"/>
              </a:rPr>
              <a:t>предузимају се за све нивое насиља и злостављања. Оперативни план заштите (у даљем тексту: план заштите) сачињава се за конкретну ситуацију другог и трећег нивоа за сву децу и ученике – учеснике насиља и злостављања (оне који трпе, који чине и који су сведоци насиља и злостављања).</a:t>
            </a:r>
          </a:p>
          <a:p>
            <a:pPr algn="l"/>
            <a:r>
              <a:rPr lang="ru-RU" sz="3600" b="1" i="0" dirty="0">
                <a:solidFill>
                  <a:srgbClr val="333333"/>
                </a:solidFill>
                <a:effectLst/>
                <a:latin typeface="Verdana" panose="020B0604030504040204" pitchFamily="34" charset="0"/>
              </a:rPr>
              <a:t>План заштите зависи од: врсте и тежине насилног понашања, последица насиља по појединца и колектив, броја учесника и сл. Мере и активности се планирају на основу сагледавања карактеристика детета/ученика, потреба за подршком и уз учешће детета/ученика и родитеља, осим када се ради о насиљу у породици, када је нужно укључити надлежни центар за социјални рад.</a:t>
            </a:r>
          </a:p>
          <a:p>
            <a:endParaRPr lang="en-US" dirty="0"/>
          </a:p>
        </p:txBody>
      </p:sp>
    </p:spTree>
    <p:extLst>
      <p:ext uri="{BB962C8B-B14F-4D97-AF65-F5344CB8AC3E}">
        <p14:creationId xmlns:p14="http://schemas.microsoft.com/office/powerpoint/2010/main" val="3245115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294A7-41AC-4AC0-3E58-2F2F54B69402}"/>
              </a:ext>
            </a:extLst>
          </p:cNvPr>
          <p:cNvSpPr>
            <a:spLocks noGrp="1"/>
          </p:cNvSpPr>
          <p:nvPr>
            <p:ph type="title"/>
          </p:nvPr>
        </p:nvSpPr>
        <p:spPr>
          <a:xfrm>
            <a:off x="1052424" y="618518"/>
            <a:ext cx="9994987" cy="882478"/>
          </a:xfrm>
        </p:spPr>
        <p:txBody>
          <a:bodyPr>
            <a:normAutofit fontScale="90000"/>
          </a:bodyPr>
          <a:lstStyle/>
          <a:p>
            <a:r>
              <a:rPr lang="en-US" sz="1800" b="1" dirty="0" err="1">
                <a:solidFill>
                  <a:srgbClr val="000000"/>
                </a:solidFill>
                <a:effectLst/>
                <a:latin typeface="Times New Roman" panose="02020603050405020304" pitchFamily="18" charset="0"/>
                <a:ea typeface="Times New Roman" panose="02020603050405020304" pitchFamily="18" charset="0"/>
              </a:rPr>
              <a:t>Извештавање</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установе</a:t>
            </a:r>
            <a:r>
              <a:rPr lang="en-US" sz="1800" b="1" dirty="0">
                <a:solidFill>
                  <a:srgbClr val="000000"/>
                </a:solidFill>
                <a:effectLst/>
                <a:latin typeface="Times New Roman" panose="02020603050405020304" pitchFamily="18" charset="0"/>
                <a:ea typeface="Times New Roman" panose="02020603050405020304" pitchFamily="18" charset="0"/>
              </a:rPr>
              <a:t> о </a:t>
            </a:r>
            <a:r>
              <a:rPr lang="en-US" sz="1800" b="1" dirty="0" err="1">
                <a:solidFill>
                  <a:srgbClr val="000000"/>
                </a:solidFill>
                <a:effectLst/>
                <a:latin typeface="Times New Roman" panose="02020603050405020304" pitchFamily="18" charset="0"/>
                <a:ea typeface="Times New Roman" panose="02020603050405020304" pitchFamily="18" charset="0"/>
              </a:rPr>
              <a:t>сиTуа</a:t>
            </a:r>
            <a:r>
              <a:rPr lang="sr-Cyrl-RS" sz="1800" b="1" dirty="0">
                <a:solidFill>
                  <a:srgbClr val="000000"/>
                </a:solidFill>
                <a:effectLst/>
                <a:latin typeface="Times New Roman" panose="02020603050405020304" pitchFamily="18" charset="0"/>
                <a:ea typeface="Times New Roman" panose="02020603050405020304" pitchFamily="18" charset="0"/>
              </a:rPr>
              <a:t>Ц</a:t>
            </a:r>
            <a:r>
              <a:rPr lang="en-US" sz="1800" b="1" dirty="0" err="1">
                <a:solidFill>
                  <a:srgbClr val="000000"/>
                </a:solidFill>
                <a:effectLst/>
                <a:latin typeface="Times New Roman" panose="02020603050405020304" pitchFamily="18" charset="0"/>
                <a:ea typeface="Times New Roman" panose="02020603050405020304" pitchFamily="18" charset="0"/>
              </a:rPr>
              <a:t>ији</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насиља</a:t>
            </a:r>
            <a:r>
              <a:rPr lang="en-US" sz="1800" b="1" dirty="0">
                <a:solidFill>
                  <a:srgbClr val="000000"/>
                </a:solidFill>
                <a:effectLst/>
                <a:latin typeface="Times New Roman" panose="02020603050405020304" pitchFamily="18" charset="0"/>
                <a:ea typeface="Times New Roman" panose="02020603050405020304" pitchFamily="18" charset="0"/>
              </a:rPr>
              <a:t>/</a:t>
            </a:r>
            <a:r>
              <a:rPr lang="en-US" sz="1800" b="1" dirty="0" err="1">
                <a:solidFill>
                  <a:srgbClr val="000000"/>
                </a:solidFill>
                <a:effectLst/>
                <a:latin typeface="Times New Roman" panose="02020603050405020304" pitchFamily="18" charset="0"/>
                <a:ea typeface="Times New Roman" panose="02020603050405020304" pitchFamily="18" charset="0"/>
              </a:rPr>
              <a:t>дискр</a:t>
            </a:r>
            <a:r>
              <a:rPr lang="sr-Cyrl-RS" sz="1800" b="1" dirty="0">
                <a:solidFill>
                  <a:srgbClr val="000000"/>
                </a:solidFill>
                <a:effectLst/>
                <a:latin typeface="Times New Roman" panose="02020603050405020304" pitchFamily="18" charset="0"/>
                <a:ea typeface="Times New Roman" panose="02020603050405020304" pitchFamily="18" charset="0"/>
              </a:rPr>
              <a:t>И</a:t>
            </a:r>
            <a:r>
              <a:rPr lang="en-US" sz="1800" b="1" dirty="0">
                <a:solidFill>
                  <a:srgbClr val="000000"/>
                </a:solidFill>
                <a:effectLst/>
                <a:latin typeface="Times New Roman" panose="02020603050405020304" pitchFamily="18" charset="0"/>
                <a:ea typeface="Times New Roman" panose="02020603050405020304" pitchFamily="18" charset="0"/>
              </a:rPr>
              <a:t>м</a:t>
            </a:r>
            <a:r>
              <a:rPr lang="sr-Cyrl-RS" sz="1800" b="1" dirty="0">
                <a:solidFill>
                  <a:srgbClr val="000000"/>
                </a:solidFill>
                <a:effectLst/>
                <a:latin typeface="Times New Roman" panose="02020603050405020304" pitchFamily="18" charset="0"/>
                <a:ea typeface="Times New Roman" panose="02020603050405020304" pitchFamily="18" charset="0"/>
              </a:rPr>
              <a:t>И</a:t>
            </a:r>
            <a:r>
              <a:rPr lang="en-US" sz="1800" b="1" dirty="0" err="1">
                <a:solidFill>
                  <a:srgbClr val="000000"/>
                </a:solidFill>
                <a:effectLst/>
                <a:latin typeface="Times New Roman" panose="02020603050405020304" pitchFamily="18" charset="0"/>
                <a:ea typeface="Times New Roman" panose="02020603050405020304" pitchFamily="18" charset="0"/>
              </a:rPr>
              <a:t>нац</a:t>
            </a:r>
            <a:r>
              <a:rPr lang="sr-Cyrl-RS" sz="1800" b="1" dirty="0">
                <a:solidFill>
                  <a:srgbClr val="000000"/>
                </a:solidFill>
                <a:effectLst/>
                <a:latin typeface="Times New Roman" panose="02020603050405020304" pitchFamily="18" charset="0"/>
                <a:ea typeface="Times New Roman" panose="02020603050405020304" pitchFamily="18" charset="0"/>
              </a:rPr>
              <a:t>И</a:t>
            </a:r>
            <a:r>
              <a:rPr lang="en-US" sz="1800" b="1" dirty="0" err="1">
                <a:solidFill>
                  <a:srgbClr val="000000"/>
                </a:solidFill>
                <a:effectLst/>
                <a:latin typeface="Times New Roman" panose="02020603050405020304" pitchFamily="18" charset="0"/>
                <a:ea typeface="Times New Roman" panose="02020603050405020304" pitchFamily="18" charset="0"/>
              </a:rPr>
              <a:t>је</a:t>
            </a:r>
            <a:r>
              <a:rPr lang="en-US" sz="1800" b="1" dirty="0">
                <a:solidFill>
                  <a:srgbClr val="000000"/>
                </a:solidFill>
                <a:effectLst/>
                <a:latin typeface="Times New Roman" panose="02020603050405020304" pitchFamily="18" charset="0"/>
                <a:ea typeface="Times New Roman" panose="02020603050405020304" pitchFamily="18" charset="0"/>
              </a:rPr>
              <a:t>/</a:t>
            </a:r>
            <a:r>
              <a:rPr lang="en-US" sz="1800" b="1" dirty="0" err="1">
                <a:solidFill>
                  <a:srgbClr val="000000"/>
                </a:solidFill>
                <a:effectLst/>
                <a:latin typeface="Times New Roman" panose="02020603050405020304" pitchFamily="18" charset="0"/>
                <a:ea typeface="Times New Roman" panose="02020603050405020304" pitchFamily="18" charset="0"/>
              </a:rPr>
              <a:t>ризичним</a:t>
            </a:r>
            <a:br>
              <a:rPr lang="en-US" sz="1800" b="1" dirty="0">
                <a:solidFill>
                  <a:srgbClr val="000000"/>
                </a:solidFill>
                <a:effectLst/>
                <a:latin typeface="Times New Roman" panose="02020603050405020304" pitchFamily="18" charset="0"/>
                <a:ea typeface="Times New Roman" panose="02020603050405020304" pitchFamily="18" charset="0"/>
              </a:rPr>
            </a:br>
            <a:r>
              <a:rPr lang="en-US" sz="1800" b="1" dirty="0" err="1">
                <a:solidFill>
                  <a:srgbClr val="000000"/>
                </a:solidFill>
                <a:effectLst/>
                <a:latin typeface="Times New Roman" panose="02020603050405020304" pitchFamily="18" charset="0"/>
                <a:ea typeface="Times New Roman" panose="02020603050405020304" pitchFamily="18" charset="0"/>
              </a:rPr>
              <a:t>ситуацијама</a:t>
            </a:r>
            <a:br>
              <a:rPr lang="en-US" sz="1800" dirty="0">
                <a:solidFill>
                  <a:srgbClr val="585E70"/>
                </a:solidFill>
                <a:effectLst/>
                <a:latin typeface="Times New Roman" panose="02020603050405020304" pitchFamily="18" charset="0"/>
                <a:ea typeface="Times New Roman" panose="02020603050405020304" pitchFamily="18" charset="0"/>
              </a:rPr>
            </a:br>
            <a:endParaRPr lang="en-US" dirty="0"/>
          </a:p>
        </p:txBody>
      </p:sp>
      <p:graphicFrame>
        <p:nvGraphicFramePr>
          <p:cNvPr id="4" name="Content Placeholder 3">
            <a:extLst>
              <a:ext uri="{FF2B5EF4-FFF2-40B4-BE49-F238E27FC236}">
                <a16:creationId xmlns:a16="http://schemas.microsoft.com/office/drawing/2014/main" id="{19D997FB-471F-B633-4830-FED7B1EC94F8}"/>
              </a:ext>
            </a:extLst>
          </p:cNvPr>
          <p:cNvGraphicFramePr>
            <a:graphicFrameLocks noGrp="1"/>
          </p:cNvGraphicFramePr>
          <p:nvPr>
            <p:ph idx="1"/>
            <p:extLst>
              <p:ext uri="{D42A27DB-BD31-4B8C-83A1-F6EECF244321}">
                <p14:modId xmlns:p14="http://schemas.microsoft.com/office/powerpoint/2010/main" val="221039553"/>
              </p:ext>
            </p:extLst>
          </p:nvPr>
        </p:nvGraphicFramePr>
        <p:xfrm>
          <a:off x="1052424" y="1673526"/>
          <a:ext cx="6435304" cy="4628946"/>
        </p:xfrm>
        <a:graphic>
          <a:graphicData uri="http://schemas.openxmlformats.org/drawingml/2006/table">
            <a:tbl>
              <a:tblPr>
                <a:tableStyleId>{5C22544A-7EE6-4342-B048-85BDC9FD1C3A}</a:tableStyleId>
              </a:tblPr>
              <a:tblGrid>
                <a:gridCol w="1172083">
                  <a:extLst>
                    <a:ext uri="{9D8B030D-6E8A-4147-A177-3AD203B41FA5}">
                      <a16:colId xmlns:a16="http://schemas.microsoft.com/office/drawing/2014/main" val="2185658616"/>
                    </a:ext>
                  </a:extLst>
                </a:gridCol>
                <a:gridCol w="5263221">
                  <a:extLst>
                    <a:ext uri="{9D8B030D-6E8A-4147-A177-3AD203B41FA5}">
                      <a16:colId xmlns:a16="http://schemas.microsoft.com/office/drawing/2014/main" val="3644325692"/>
                    </a:ext>
                  </a:extLst>
                </a:gridCol>
              </a:tblGrid>
              <a:tr h="604591">
                <a:tc>
                  <a:txBody>
                    <a:bodyPr/>
                    <a:lstStyle/>
                    <a:p>
                      <a:pPr indent="12700">
                        <a:lnSpc>
                          <a:spcPct val="115000"/>
                        </a:lnSpc>
                        <a:spcAft>
                          <a:spcPts val="2700"/>
                        </a:spcAft>
                      </a:pPr>
                      <a:r>
                        <a:rPr lang="en-US" sz="1000" dirty="0" err="1">
                          <a:effectLst/>
                        </a:rPr>
                        <a:t>Установа</a:t>
                      </a:r>
                      <a:r>
                        <a:rPr lang="en-US" sz="1000" dirty="0">
                          <a:effectLst/>
                        </a:rPr>
                        <a:t>:</a:t>
                      </a:r>
                    </a:p>
                    <a:p>
                      <a:pPr indent="12700">
                        <a:lnSpc>
                          <a:spcPct val="115000"/>
                        </a:lnSpc>
                        <a:spcAft>
                          <a:spcPts val="2700"/>
                        </a:spcAft>
                      </a:pPr>
                      <a:r>
                        <a:rPr lang="en-US" sz="1000" dirty="0" err="1">
                          <a:effectLst/>
                        </a:rPr>
                        <a:t>Место</a:t>
                      </a:r>
                      <a:r>
                        <a:rPr lang="en-US" sz="1000" dirty="0">
                          <a:effectLst/>
                        </a:rPr>
                        <a:t>:</a:t>
                      </a:r>
                      <a:endParaRPr lang="en-US" sz="1000" dirty="0">
                        <a:solidFill>
                          <a:srgbClr val="585E70"/>
                        </a:solidFill>
                        <a:effectLst/>
                        <a:latin typeface="Times New Roman" panose="02020603050405020304" pitchFamily="18" charset="0"/>
                        <a:ea typeface="Times New Roman" panose="02020603050405020304" pitchFamily="18" charset="0"/>
                      </a:endParaRPr>
                    </a:p>
                  </a:txBody>
                  <a:tcPr marL="3580" marR="3580" marT="0" marB="0"/>
                </a:tc>
                <a:tc>
                  <a:txBody>
                    <a:bodyPr/>
                    <a:lstStyle/>
                    <a:p>
                      <a:r>
                        <a:rPr lang="sr-Cyrl-RS" sz="700" dirty="0">
                          <a:effectLst/>
                        </a:rPr>
                        <a:t> </a:t>
                      </a:r>
                      <a:endParaRPr lang="en-US" sz="700" dirty="0">
                        <a:solidFill>
                          <a:srgbClr val="000000"/>
                        </a:solidFill>
                        <a:effectLst/>
                        <a:latin typeface="Courier New" panose="02070309020205020404" pitchFamily="49" charset="0"/>
                        <a:ea typeface="Courier New" panose="02070309020205020404" pitchFamily="49" charset="0"/>
                      </a:endParaRPr>
                    </a:p>
                  </a:txBody>
                  <a:tcPr marL="3580" marR="3580" marT="0" marB="0"/>
                </a:tc>
                <a:extLst>
                  <a:ext uri="{0D108BD9-81ED-4DB2-BD59-A6C34878D82A}">
                    <a16:rowId xmlns:a16="http://schemas.microsoft.com/office/drawing/2014/main" val="970275873"/>
                  </a:ext>
                </a:extLst>
              </a:tr>
              <a:tr h="299823">
                <a:tc>
                  <a:txBody>
                    <a:bodyPr/>
                    <a:lstStyle/>
                    <a:p>
                      <a:pPr indent="12700">
                        <a:lnSpc>
                          <a:spcPct val="105000"/>
                        </a:lnSpc>
                        <a:spcAft>
                          <a:spcPts val="2700"/>
                        </a:spcAft>
                      </a:pPr>
                      <a:r>
                        <a:rPr lang="en-US" sz="1000">
                          <a:effectLst/>
                        </a:rPr>
                        <a:t>Надлежна школска управа:</a:t>
                      </a:r>
                      <a:endParaRPr lang="en-US" sz="1000">
                        <a:solidFill>
                          <a:srgbClr val="585E70"/>
                        </a:solidFill>
                        <a:effectLst/>
                        <a:latin typeface="Times New Roman" panose="02020603050405020304" pitchFamily="18" charset="0"/>
                        <a:ea typeface="Times New Roman" panose="02020603050405020304" pitchFamily="18" charset="0"/>
                      </a:endParaRPr>
                    </a:p>
                  </a:txBody>
                  <a:tcPr marL="3580" marR="3580" marT="0" marB="0" anchor="b"/>
                </a:tc>
                <a:tc>
                  <a:txBody>
                    <a:bodyPr/>
                    <a:lstStyle/>
                    <a:p>
                      <a:r>
                        <a:rPr lang="sr-Cyrl-RS" sz="700" dirty="0">
                          <a:effectLst/>
                        </a:rPr>
                        <a:t> </a:t>
                      </a:r>
                      <a:endParaRPr lang="en-US" sz="700" dirty="0">
                        <a:solidFill>
                          <a:srgbClr val="000000"/>
                        </a:solidFill>
                        <a:effectLst/>
                        <a:latin typeface="Courier New" panose="02070309020205020404" pitchFamily="49" charset="0"/>
                        <a:ea typeface="Courier New" panose="02070309020205020404" pitchFamily="49" charset="0"/>
                      </a:endParaRPr>
                    </a:p>
                  </a:txBody>
                  <a:tcPr marL="3580" marR="3580" marT="0" marB="0"/>
                </a:tc>
                <a:extLst>
                  <a:ext uri="{0D108BD9-81ED-4DB2-BD59-A6C34878D82A}">
                    <a16:rowId xmlns:a16="http://schemas.microsoft.com/office/drawing/2014/main" val="4238831231"/>
                  </a:ext>
                </a:extLst>
              </a:tr>
              <a:tr h="203578">
                <a:tc>
                  <a:txBody>
                    <a:bodyPr/>
                    <a:lstStyle/>
                    <a:p>
                      <a:pPr indent="12700">
                        <a:lnSpc>
                          <a:spcPct val="115000"/>
                        </a:lnSpc>
                        <a:spcAft>
                          <a:spcPts val="2700"/>
                        </a:spcAft>
                      </a:pPr>
                      <a:r>
                        <a:rPr lang="en-US" sz="1000">
                          <a:effectLst/>
                        </a:rPr>
                        <a:t>Директор:</a:t>
                      </a:r>
                      <a:endParaRPr lang="en-US" sz="1000">
                        <a:solidFill>
                          <a:srgbClr val="585E70"/>
                        </a:solidFill>
                        <a:effectLst/>
                        <a:latin typeface="Times New Roman" panose="02020603050405020304" pitchFamily="18" charset="0"/>
                        <a:ea typeface="Times New Roman" panose="02020603050405020304" pitchFamily="18" charset="0"/>
                      </a:endParaRPr>
                    </a:p>
                  </a:txBody>
                  <a:tcPr marL="3580" marR="3580" marT="0" marB="0"/>
                </a:tc>
                <a:tc>
                  <a:txBody>
                    <a:bodyPr/>
                    <a:lstStyle/>
                    <a:p>
                      <a:r>
                        <a:rPr lang="sr-Cyrl-RS" sz="700" dirty="0">
                          <a:effectLst/>
                        </a:rPr>
                        <a:t> </a:t>
                      </a:r>
                      <a:endParaRPr lang="en-US" sz="700" dirty="0">
                        <a:solidFill>
                          <a:srgbClr val="000000"/>
                        </a:solidFill>
                        <a:effectLst/>
                        <a:latin typeface="Courier New" panose="02070309020205020404" pitchFamily="49" charset="0"/>
                        <a:ea typeface="Courier New" panose="02070309020205020404" pitchFamily="49" charset="0"/>
                      </a:endParaRPr>
                    </a:p>
                  </a:txBody>
                  <a:tcPr marL="3580" marR="3580" marT="0" marB="0"/>
                </a:tc>
                <a:extLst>
                  <a:ext uri="{0D108BD9-81ED-4DB2-BD59-A6C34878D82A}">
                    <a16:rowId xmlns:a16="http://schemas.microsoft.com/office/drawing/2014/main" val="3570770513"/>
                  </a:ext>
                </a:extLst>
              </a:tr>
              <a:tr h="299823">
                <a:tc>
                  <a:txBody>
                    <a:bodyPr/>
                    <a:lstStyle/>
                    <a:p>
                      <a:pPr indent="12700">
                        <a:lnSpc>
                          <a:spcPct val="115000"/>
                        </a:lnSpc>
                        <a:spcAft>
                          <a:spcPts val="2700"/>
                        </a:spcAft>
                      </a:pPr>
                      <a:r>
                        <a:rPr lang="en-US" sz="1000">
                          <a:effectLst/>
                        </a:rPr>
                        <a:t>Контакт подаци:</a:t>
                      </a:r>
                      <a:endParaRPr lang="en-US" sz="1000">
                        <a:solidFill>
                          <a:srgbClr val="585E70"/>
                        </a:solidFill>
                        <a:effectLst/>
                        <a:latin typeface="Times New Roman" panose="02020603050405020304" pitchFamily="18" charset="0"/>
                        <a:ea typeface="Times New Roman" panose="02020603050405020304" pitchFamily="18" charset="0"/>
                      </a:endParaRPr>
                    </a:p>
                  </a:txBody>
                  <a:tcPr marL="3580" marR="3580" marT="0" marB="0"/>
                </a:tc>
                <a:tc>
                  <a:txBody>
                    <a:bodyPr/>
                    <a:lstStyle/>
                    <a:p>
                      <a:r>
                        <a:rPr lang="sr-Cyrl-RS" sz="700" dirty="0">
                          <a:effectLst/>
                        </a:rPr>
                        <a:t> </a:t>
                      </a:r>
                      <a:endParaRPr lang="en-US" sz="700" dirty="0">
                        <a:solidFill>
                          <a:srgbClr val="000000"/>
                        </a:solidFill>
                        <a:effectLst/>
                        <a:latin typeface="Courier New" panose="02070309020205020404" pitchFamily="49" charset="0"/>
                        <a:ea typeface="Courier New" panose="02070309020205020404" pitchFamily="49" charset="0"/>
                      </a:endParaRPr>
                    </a:p>
                  </a:txBody>
                  <a:tcPr marL="3580" marR="3580" marT="0" marB="0"/>
                </a:tc>
                <a:extLst>
                  <a:ext uri="{0D108BD9-81ED-4DB2-BD59-A6C34878D82A}">
                    <a16:rowId xmlns:a16="http://schemas.microsoft.com/office/drawing/2014/main" val="3706924394"/>
                  </a:ext>
                </a:extLst>
              </a:tr>
              <a:tr h="644138">
                <a:tc>
                  <a:txBody>
                    <a:bodyPr/>
                    <a:lstStyle/>
                    <a:p>
                      <a:pPr indent="12700">
                        <a:lnSpc>
                          <a:spcPct val="107000"/>
                        </a:lnSpc>
                        <a:spcAft>
                          <a:spcPts val="2700"/>
                        </a:spcAft>
                      </a:pPr>
                      <a:r>
                        <a:rPr lang="en-US" sz="1000" dirty="0">
                          <a:effectLst/>
                        </a:rPr>
                        <a:t>Оп</a:t>
                      </a:r>
                      <a:r>
                        <a:rPr lang="sr-Cyrl-RS" sz="1000" dirty="0">
                          <a:effectLst/>
                        </a:rPr>
                        <a:t>и</a:t>
                      </a:r>
                      <a:r>
                        <a:rPr lang="en-US" sz="1000" dirty="0">
                          <a:effectLst/>
                        </a:rPr>
                        <a:t>с догађаја: (шта се догодило, када се догодило, где се догодило, ко су актери)</a:t>
                      </a:r>
                      <a:endParaRPr lang="en-US" sz="1000" dirty="0">
                        <a:solidFill>
                          <a:srgbClr val="585E70"/>
                        </a:solidFill>
                        <a:effectLst/>
                        <a:latin typeface="Times New Roman" panose="02020603050405020304" pitchFamily="18" charset="0"/>
                        <a:ea typeface="Times New Roman" panose="02020603050405020304" pitchFamily="18" charset="0"/>
                      </a:endParaRPr>
                    </a:p>
                  </a:txBody>
                  <a:tcPr marL="3580" marR="3580" marT="0" marB="0"/>
                </a:tc>
                <a:tc>
                  <a:txBody>
                    <a:bodyPr/>
                    <a:lstStyle/>
                    <a:p>
                      <a:r>
                        <a:rPr lang="sr-Cyrl-RS" sz="700" dirty="0">
                          <a:effectLst/>
                        </a:rPr>
                        <a:t> </a:t>
                      </a:r>
                      <a:endParaRPr lang="en-US" sz="700" dirty="0">
                        <a:solidFill>
                          <a:srgbClr val="000000"/>
                        </a:solidFill>
                        <a:effectLst/>
                        <a:latin typeface="Courier New" panose="02070309020205020404" pitchFamily="49" charset="0"/>
                        <a:ea typeface="Courier New" panose="02070309020205020404" pitchFamily="49" charset="0"/>
                      </a:endParaRPr>
                    </a:p>
                  </a:txBody>
                  <a:tcPr marL="3580" marR="3580" marT="0" marB="0"/>
                </a:tc>
                <a:extLst>
                  <a:ext uri="{0D108BD9-81ED-4DB2-BD59-A6C34878D82A}">
                    <a16:rowId xmlns:a16="http://schemas.microsoft.com/office/drawing/2014/main" val="2063742905"/>
                  </a:ext>
                </a:extLst>
              </a:tr>
              <a:tr h="447159">
                <a:tc>
                  <a:txBody>
                    <a:bodyPr/>
                    <a:lstStyle/>
                    <a:p>
                      <a:pPr indent="12700">
                        <a:lnSpc>
                          <a:spcPct val="107000"/>
                        </a:lnSpc>
                        <a:spcAft>
                          <a:spcPts val="2700"/>
                        </a:spcAft>
                      </a:pPr>
                      <a:r>
                        <a:rPr lang="en-US" sz="1000" dirty="0">
                          <a:effectLst/>
                        </a:rPr>
                        <a:t>Предузете мер</a:t>
                      </a:r>
                      <a:r>
                        <a:rPr lang="sr-Cyrl-RS" sz="1000" dirty="0">
                          <a:effectLst/>
                        </a:rPr>
                        <a:t>е</a:t>
                      </a:r>
                      <a:r>
                        <a:rPr lang="en-US" sz="1000" dirty="0">
                          <a:effectLst/>
                        </a:rPr>
                        <a:t> од стране установе:</a:t>
                      </a:r>
                      <a:endParaRPr lang="en-US" sz="1000" dirty="0">
                        <a:solidFill>
                          <a:srgbClr val="585E70"/>
                        </a:solidFill>
                        <a:effectLst/>
                        <a:latin typeface="Times New Roman" panose="02020603050405020304" pitchFamily="18" charset="0"/>
                        <a:ea typeface="Times New Roman" panose="02020603050405020304" pitchFamily="18" charset="0"/>
                      </a:endParaRPr>
                    </a:p>
                  </a:txBody>
                  <a:tcPr marL="3580" marR="3580" marT="0" marB="0"/>
                </a:tc>
                <a:tc>
                  <a:txBody>
                    <a:bodyPr/>
                    <a:lstStyle/>
                    <a:p>
                      <a:r>
                        <a:rPr lang="sr-Cyrl-RS" sz="700" dirty="0">
                          <a:effectLst/>
                        </a:rPr>
                        <a:t> </a:t>
                      </a:r>
                      <a:endParaRPr lang="en-US" sz="700" dirty="0">
                        <a:solidFill>
                          <a:srgbClr val="000000"/>
                        </a:solidFill>
                        <a:effectLst/>
                        <a:latin typeface="Courier New" panose="02070309020205020404" pitchFamily="49" charset="0"/>
                        <a:ea typeface="Courier New" panose="02070309020205020404" pitchFamily="49" charset="0"/>
                      </a:endParaRPr>
                    </a:p>
                  </a:txBody>
                  <a:tcPr marL="3580" marR="3580" marT="0" marB="0"/>
                </a:tc>
                <a:extLst>
                  <a:ext uri="{0D108BD9-81ED-4DB2-BD59-A6C34878D82A}">
                    <a16:rowId xmlns:a16="http://schemas.microsoft.com/office/drawing/2014/main" val="1149051918"/>
                  </a:ext>
                </a:extLst>
              </a:tr>
              <a:tr h="789759">
                <a:tc>
                  <a:txBody>
                    <a:bodyPr/>
                    <a:lstStyle/>
                    <a:p>
                      <a:pPr indent="12700">
                        <a:lnSpc>
                          <a:spcPct val="107000"/>
                        </a:lnSpc>
                        <a:spcAft>
                          <a:spcPts val="2700"/>
                        </a:spcAft>
                      </a:pPr>
                      <a:r>
                        <a:rPr lang="en-US" sz="1000" dirty="0">
                          <a:effectLst/>
                        </a:rPr>
                        <a:t>Мер</a:t>
                      </a:r>
                      <a:r>
                        <a:rPr lang="sr-Cyrl-RS" sz="1000" dirty="0">
                          <a:effectLst/>
                        </a:rPr>
                        <a:t>е</a:t>
                      </a:r>
                      <a:r>
                        <a:rPr lang="en-US" sz="1000" dirty="0">
                          <a:effectLst/>
                        </a:rPr>
                        <a:t> које </a:t>
                      </a:r>
                      <a:r>
                        <a:rPr lang="sr-Cyrl-RS" sz="1000" dirty="0">
                          <a:effectLst/>
                        </a:rPr>
                        <a:t>ће</a:t>
                      </a:r>
                      <a:r>
                        <a:rPr lang="sr-Cyrl-RS" sz="1000" baseline="0" dirty="0">
                          <a:effectLst/>
                        </a:rPr>
                        <a:t> </a:t>
                      </a:r>
                      <a:r>
                        <a:rPr lang="en-US" sz="1000" dirty="0">
                          <a:effectLst/>
                        </a:rPr>
                        <a:t>установа предузети:</a:t>
                      </a:r>
                      <a:endParaRPr lang="en-US" sz="1000" dirty="0">
                        <a:solidFill>
                          <a:srgbClr val="585E70"/>
                        </a:solidFill>
                        <a:effectLst/>
                        <a:latin typeface="Times New Roman" panose="02020603050405020304" pitchFamily="18" charset="0"/>
                        <a:ea typeface="Times New Roman" panose="02020603050405020304" pitchFamily="18" charset="0"/>
                      </a:endParaRPr>
                    </a:p>
                  </a:txBody>
                  <a:tcPr marL="3580" marR="3580" marT="0" marB="0"/>
                </a:tc>
                <a:tc>
                  <a:txBody>
                    <a:bodyPr/>
                    <a:lstStyle/>
                    <a:p>
                      <a:pPr indent="12700">
                        <a:lnSpc>
                          <a:spcPct val="115000"/>
                        </a:lnSpc>
                        <a:spcAft>
                          <a:spcPts val="2700"/>
                        </a:spcAft>
                      </a:pPr>
                      <a:r>
                        <a:rPr lang="sr-Cyrl-RS" sz="700" dirty="0">
                          <a:effectLst/>
                        </a:rPr>
                        <a:t> </a:t>
                      </a:r>
                      <a:endParaRPr lang="en-US" sz="600" dirty="0">
                        <a:solidFill>
                          <a:srgbClr val="585E70"/>
                        </a:solidFill>
                        <a:effectLst/>
                        <a:latin typeface="Times New Roman" panose="02020603050405020304" pitchFamily="18" charset="0"/>
                        <a:ea typeface="Times New Roman" panose="02020603050405020304" pitchFamily="18" charset="0"/>
                      </a:endParaRPr>
                    </a:p>
                  </a:txBody>
                  <a:tcPr marL="3580" marR="3580" marT="0" marB="0" anchor="b"/>
                </a:tc>
                <a:extLst>
                  <a:ext uri="{0D108BD9-81ED-4DB2-BD59-A6C34878D82A}">
                    <a16:rowId xmlns:a16="http://schemas.microsoft.com/office/drawing/2014/main" val="487722006"/>
                  </a:ext>
                </a:extLst>
              </a:tr>
              <a:tr h="594497">
                <a:tc>
                  <a:txBody>
                    <a:bodyPr/>
                    <a:lstStyle/>
                    <a:p>
                      <a:pPr indent="12700">
                        <a:lnSpc>
                          <a:spcPct val="115000"/>
                        </a:lnSpc>
                        <a:spcAft>
                          <a:spcPts val="2700"/>
                        </a:spcAft>
                      </a:pPr>
                      <a:r>
                        <a:rPr lang="en-US" sz="1000">
                          <a:effectLst/>
                        </a:rPr>
                        <a:t>Напомене:</a:t>
                      </a:r>
                      <a:endParaRPr lang="en-US" sz="1000">
                        <a:solidFill>
                          <a:srgbClr val="585E70"/>
                        </a:solidFill>
                        <a:effectLst/>
                        <a:latin typeface="Times New Roman" panose="02020603050405020304" pitchFamily="18" charset="0"/>
                        <a:ea typeface="Times New Roman" panose="02020603050405020304" pitchFamily="18" charset="0"/>
                      </a:endParaRPr>
                    </a:p>
                  </a:txBody>
                  <a:tcPr marL="3580" marR="3580" marT="0" marB="0"/>
                </a:tc>
                <a:tc>
                  <a:txBody>
                    <a:bodyPr/>
                    <a:lstStyle/>
                    <a:p>
                      <a:r>
                        <a:rPr lang="en-US" sz="700" dirty="0">
                          <a:effectLst/>
                        </a:rPr>
                        <a:t> </a:t>
                      </a:r>
                      <a:endParaRPr lang="en-US" sz="700" dirty="0">
                        <a:solidFill>
                          <a:srgbClr val="000000"/>
                        </a:solidFill>
                        <a:effectLst/>
                        <a:latin typeface="Courier New" panose="02070309020205020404" pitchFamily="49" charset="0"/>
                        <a:ea typeface="Courier New" panose="02070309020205020404" pitchFamily="49" charset="0"/>
                      </a:endParaRPr>
                    </a:p>
                  </a:txBody>
                  <a:tcPr marL="3580" marR="3580" marT="0" marB="0"/>
                </a:tc>
                <a:extLst>
                  <a:ext uri="{0D108BD9-81ED-4DB2-BD59-A6C34878D82A}">
                    <a16:rowId xmlns:a16="http://schemas.microsoft.com/office/drawing/2014/main" val="1144410989"/>
                  </a:ext>
                </a:extLst>
              </a:tr>
              <a:tr h="393859">
                <a:tc gridSpan="2">
                  <a:txBody>
                    <a:bodyPr/>
                    <a:lstStyle/>
                    <a:p>
                      <a:pPr indent="12700">
                        <a:lnSpc>
                          <a:spcPct val="115000"/>
                        </a:lnSpc>
                        <a:spcAft>
                          <a:spcPts val="1200"/>
                        </a:spcAft>
                      </a:pPr>
                      <a:r>
                        <a:rPr lang="en-US" sz="1000" dirty="0" err="1">
                          <a:effectLst/>
                        </a:rPr>
                        <a:t>Образац</a:t>
                      </a:r>
                      <a:r>
                        <a:rPr lang="en-US" sz="1000" dirty="0">
                          <a:effectLst/>
                        </a:rPr>
                        <a:t> </a:t>
                      </a:r>
                      <a:r>
                        <a:rPr lang="en-US" sz="1000" dirty="0" err="1">
                          <a:effectLst/>
                        </a:rPr>
                        <a:t>попунио</a:t>
                      </a:r>
                      <a:r>
                        <a:rPr lang="en-US" sz="1000" dirty="0">
                          <a:effectLst/>
                        </a:rPr>
                        <a:t>/</a:t>
                      </a:r>
                      <a:r>
                        <a:rPr lang="en-US" sz="1000" dirty="0" err="1">
                          <a:effectLst/>
                        </a:rPr>
                        <a:t>ла</a:t>
                      </a:r>
                      <a:r>
                        <a:rPr lang="en-US" sz="1000" dirty="0">
                          <a:effectLst/>
                        </a:rPr>
                        <a:t>: </a:t>
                      </a:r>
                    </a:p>
                    <a:p>
                      <a:pPr indent="12700">
                        <a:lnSpc>
                          <a:spcPct val="115000"/>
                        </a:lnSpc>
                        <a:spcAft>
                          <a:spcPts val="2700"/>
                        </a:spcAft>
                      </a:pPr>
                      <a:r>
                        <a:rPr lang="en-US" sz="1000" dirty="0">
                          <a:effectLst/>
                        </a:rPr>
                        <a:t>Потп</a:t>
                      </a:r>
                      <a:r>
                        <a:rPr lang="sr-Cyrl-RS" sz="1000" dirty="0">
                          <a:effectLst/>
                        </a:rPr>
                        <a:t>и</a:t>
                      </a:r>
                      <a:r>
                        <a:rPr lang="en-US" sz="1000" dirty="0">
                          <a:effectLst/>
                        </a:rPr>
                        <a:t>с директора установе:</a:t>
                      </a:r>
                      <a:endParaRPr lang="en-US" sz="1000" dirty="0">
                        <a:solidFill>
                          <a:srgbClr val="585E70"/>
                        </a:solidFill>
                        <a:effectLst/>
                        <a:latin typeface="Times New Roman" panose="02020603050405020304" pitchFamily="18" charset="0"/>
                        <a:ea typeface="Times New Roman" panose="02020603050405020304" pitchFamily="18" charset="0"/>
                      </a:endParaRPr>
                    </a:p>
                  </a:txBody>
                  <a:tcPr marL="3580" marR="3580" marT="0" marB="0" anchor="b"/>
                </a:tc>
                <a:tc hMerge="1">
                  <a:txBody>
                    <a:bodyPr/>
                    <a:lstStyle/>
                    <a:p>
                      <a:endParaRPr lang="en-US"/>
                    </a:p>
                  </a:txBody>
                  <a:tcPr/>
                </a:tc>
                <a:extLst>
                  <a:ext uri="{0D108BD9-81ED-4DB2-BD59-A6C34878D82A}">
                    <a16:rowId xmlns:a16="http://schemas.microsoft.com/office/drawing/2014/main" val="3802803522"/>
                  </a:ext>
                </a:extLst>
              </a:tr>
            </a:tbl>
          </a:graphicData>
        </a:graphic>
      </p:graphicFrame>
      <p:sp>
        <p:nvSpPr>
          <p:cNvPr id="5" name="Rectangle 1">
            <a:extLst>
              <a:ext uri="{FF2B5EF4-FFF2-40B4-BE49-F238E27FC236}">
                <a16:creationId xmlns:a16="http://schemas.microsoft.com/office/drawing/2014/main" id="{8E8D4DC1-E4CF-CC7F-B336-892A9D24005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127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2700" algn="l"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a:ln>
                  <a:noFill/>
                </a:ln>
                <a:solidFill>
                  <a:srgbClr val="000000"/>
                </a:solidFill>
                <a:effectLst/>
                <a:latin typeface="Arial" panose="020B0604020202020204" pitchFamily="34" charset="0"/>
                <a:ea typeface="Times New Roman" panose="02020603050405020304" pitchFamily="18" charset="0"/>
              </a:rPr>
              <a:t>Извештавање установе о сигуапији насиља/дискрнмннацнје/ризичним</a:t>
            </a:r>
            <a:br>
              <a:rPr kumimoji="0" lang="en-US" altLang="en-US" sz="1000" b="1" i="0" u="none" strike="noStrike" cap="none" normalizeH="0" baseline="0">
                <a:ln>
                  <a:noFill/>
                </a:ln>
                <a:solidFill>
                  <a:srgbClr val="000000"/>
                </a:solidFill>
                <a:effectLst/>
                <a:latin typeface="Arial" panose="020B0604020202020204" pitchFamily="34" charset="0"/>
                <a:ea typeface="Times New Roman" panose="02020603050405020304" pitchFamily="18" charset="0"/>
              </a:rPr>
            </a:br>
            <a:r>
              <a:rPr kumimoji="0" lang="en-US" altLang="en-US" sz="1000" b="1" i="0" u="none" strike="noStrike" cap="none" normalizeH="0" baseline="0">
                <a:ln>
                  <a:noFill/>
                </a:ln>
                <a:solidFill>
                  <a:srgbClr val="000000"/>
                </a:solidFill>
                <a:effectLst/>
                <a:latin typeface="Arial" panose="020B0604020202020204" pitchFamily="34" charset="0"/>
                <a:ea typeface="Times New Roman" panose="02020603050405020304" pitchFamily="18" charset="0"/>
              </a:rPr>
              <a:t>ситуацијама</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127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601545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57421-BAC8-1D8C-5C51-EC21372C041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3C50BE0-56CD-7B1C-9DF4-715B2EEE73A0}"/>
              </a:ext>
            </a:extLst>
          </p:cNvPr>
          <p:cNvSpPr>
            <a:spLocks noGrp="1"/>
          </p:cNvSpPr>
          <p:nvPr>
            <p:ph idx="1"/>
          </p:nvPr>
        </p:nvSpPr>
        <p:spPr>
          <a:xfrm>
            <a:off x="1141413" y="618518"/>
            <a:ext cx="9905998" cy="5428599"/>
          </a:xfrm>
          <a:solidFill>
            <a:schemeClr val="tx1"/>
          </a:solidFill>
        </p:spPr>
        <p:txBody>
          <a:bodyPr>
            <a:normAutofit fontScale="25000" lnSpcReduction="20000"/>
          </a:bodyPr>
          <a:lstStyle/>
          <a:p>
            <a:pPr indent="88900">
              <a:lnSpc>
                <a:spcPct val="115000"/>
              </a:lnSpc>
              <a:spcAft>
                <a:spcPts val="2700"/>
              </a:spcAft>
            </a:pPr>
            <a:r>
              <a:rPr lang="en-US" sz="4800" b="1" dirty="0">
                <a:solidFill>
                  <a:srgbClr val="000000"/>
                </a:solidFill>
                <a:effectLst/>
                <a:latin typeface="Times New Roman" pitchFamily="18" charset="0"/>
                <a:ea typeface="Times New Roman" panose="02020603050405020304" pitchFamily="18" charset="0"/>
                <a:cs typeface="Times New Roman" pitchFamily="18" charset="0"/>
              </a:rPr>
              <a:t>Напомена за попуњавање:</a:t>
            </a:r>
            <a:endParaRPr lang="sr-Cyrl-RS" sz="4800" b="1" dirty="0">
              <a:solidFill>
                <a:srgbClr val="585E70"/>
              </a:solidFill>
              <a:latin typeface="Times New Roman" pitchFamily="18" charset="0"/>
              <a:ea typeface="Times New Roman" panose="02020603050405020304" pitchFamily="18" charset="0"/>
              <a:cs typeface="Times New Roman" pitchFamily="18" charset="0"/>
            </a:endParaRPr>
          </a:p>
          <a:p>
            <a:pPr indent="88900">
              <a:lnSpc>
                <a:spcPct val="115000"/>
              </a:lnSpc>
              <a:spcAft>
                <a:spcPts val="2700"/>
              </a:spcAft>
            </a:pPr>
            <a:r>
              <a:rPr lang="en-US" sz="4800" b="1" u="sng" dirty="0">
                <a:solidFill>
                  <a:srgbClr val="585E70"/>
                </a:solidFill>
                <a:effectLst/>
                <a:latin typeface="Times New Roman" pitchFamily="18" charset="0"/>
                <a:ea typeface="Times New Roman" panose="02020603050405020304" pitchFamily="18" charset="0"/>
                <a:cs typeface="Times New Roman" pitchFamily="18" charset="0"/>
              </a:rPr>
              <a:t>Опис догађаја</a:t>
            </a:r>
            <a:r>
              <a:rPr lang="sr-Cyrl-RS" sz="4800" b="1" u="sng" dirty="0">
                <a:solidFill>
                  <a:srgbClr val="585E70"/>
                </a:solidFill>
                <a:latin typeface="Times New Roman" pitchFamily="18" charset="0"/>
                <a:ea typeface="Times New Roman" panose="02020603050405020304" pitchFamily="18" charset="0"/>
                <a:cs typeface="Times New Roman" pitchFamily="18" charset="0"/>
              </a:rPr>
              <a:t>  </a:t>
            </a:r>
          </a:p>
          <a:p>
            <a:pPr indent="88900">
              <a:lnSpc>
                <a:spcPct val="115000"/>
              </a:lnSpc>
              <a:spcAft>
                <a:spcPts val="2700"/>
              </a:spcAft>
            </a:pPr>
            <a:r>
              <a:rPr lang="en-US" sz="4800" dirty="0">
                <a:solidFill>
                  <a:srgbClr val="585E70"/>
                </a:solidFill>
                <a:effectLst/>
                <a:latin typeface="Times New Roman" pitchFamily="18" charset="0"/>
                <a:ea typeface="Times New Roman" panose="02020603050405020304" pitchFamily="18" charset="0"/>
                <a:cs typeface="Times New Roman" pitchFamily="18" charset="0"/>
              </a:rPr>
              <a:t>У опису догађаја је потребно навести кључне информације за разумевање ситуације уз навођење врсте насиља или дискриминаторног понашања.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учесника</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у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смислу</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релација</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шта</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је</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претходило</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насилном</a:t>
            </a:r>
            <a:r>
              <a:rPr lang="en-US" sz="4800" dirty="0">
                <a:solidFill>
                  <a:srgbClr val="585E70"/>
                </a:solidFill>
                <a:effectLst/>
                <a:latin typeface="Times New Roman" pitchFamily="18" charset="0"/>
                <a:ea typeface="Times New Roman" panose="02020603050405020304" pitchFamily="18" charset="0"/>
                <a:cs typeface="Times New Roman" pitchFamily="18" charset="0"/>
              </a:rPr>
              <a:t>/</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дискриминаторном</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догађају</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какве</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су</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последице</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уколико</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имамо</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све</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информације</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или</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напоменути</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да</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ће</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се</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неке</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информације</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накнадано</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прикупити</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Приликом</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извештавања</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потребно</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је</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водити</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рачуна</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о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заштити</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података</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о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личности</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није</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потребно</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наводити</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имена</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ученика</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могу</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само</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иницијали</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већ</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само</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разред</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одељење</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пол</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Важно</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је</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напоменути</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да</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ли</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је</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ово</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ситуација</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која</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се</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понавља</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или</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потпуно</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нова</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ситуација</a:t>
            </a:r>
            <a:r>
              <a:rPr lang="en-US" sz="3700" dirty="0">
                <a:solidFill>
                  <a:srgbClr val="585E70"/>
                </a:solidFill>
                <a:effectLst/>
                <a:latin typeface="Times New Roman" pitchFamily="18" charset="0"/>
                <a:ea typeface="Times New Roman" panose="02020603050405020304" pitchFamily="18" charset="0"/>
                <a:cs typeface="Times New Roman" pitchFamily="18" charset="0"/>
              </a:rPr>
              <a:t>.</a:t>
            </a:r>
          </a:p>
          <a:p>
            <a:pPr indent="88900">
              <a:lnSpc>
                <a:spcPct val="115000"/>
              </a:lnSpc>
              <a:spcAft>
                <a:spcPts val="700"/>
              </a:spcAft>
            </a:pPr>
            <a:r>
              <a:rPr lang="en-US" sz="4800" b="1" u="sng" dirty="0" err="1">
                <a:solidFill>
                  <a:srgbClr val="585E70"/>
                </a:solidFill>
                <a:effectLst/>
                <a:latin typeface="Times New Roman" pitchFamily="18" charset="0"/>
                <a:ea typeface="Times New Roman" panose="02020603050405020304" pitchFamily="18" charset="0"/>
                <a:cs typeface="Times New Roman" pitchFamily="18" charset="0"/>
              </a:rPr>
              <a:t>Предузете</a:t>
            </a:r>
            <a:r>
              <a:rPr lang="en-US" sz="4800" b="1" u="sng"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b="1" u="sng" dirty="0" err="1">
                <a:solidFill>
                  <a:srgbClr val="585E70"/>
                </a:solidFill>
                <a:effectLst/>
                <a:latin typeface="Times New Roman" pitchFamily="18" charset="0"/>
                <a:ea typeface="Times New Roman" panose="02020603050405020304" pitchFamily="18" charset="0"/>
                <a:cs typeface="Times New Roman" pitchFamily="18" charset="0"/>
              </a:rPr>
              <a:t>мере</a:t>
            </a:r>
            <a:endParaRPr lang="en-US" sz="4800" b="1" dirty="0">
              <a:solidFill>
                <a:srgbClr val="585E70"/>
              </a:solidFill>
              <a:effectLst/>
              <a:latin typeface="Times New Roman" pitchFamily="18" charset="0"/>
              <a:ea typeface="Times New Roman" panose="02020603050405020304" pitchFamily="18" charset="0"/>
              <a:cs typeface="Times New Roman" pitchFamily="18" charset="0"/>
            </a:endParaRPr>
          </a:p>
          <a:p>
            <a:pPr marL="88900" indent="12700" algn="just">
              <a:lnSpc>
                <a:spcPct val="115000"/>
              </a:lnSpc>
              <a:spcAft>
                <a:spcPts val="2700"/>
              </a:spcAft>
              <a:buNone/>
            </a:pP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Потребно</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је</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да</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предузете</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мере</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буду</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конкретно</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наведене</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нпр</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да ли се састао Тим за заштиту од дискриминације, насиља, злостављања и занемаривања, од кога и како су прикупљене информације о догађају, које установе су обавештене и др. Конкретизова</a:t>
            </a:r>
            <a:r>
              <a:rPr lang="sr-Cyrl-RS" sz="4800" dirty="0">
                <a:solidFill>
                  <a:srgbClr val="585E70"/>
                </a:solidFill>
                <a:effectLst/>
                <a:latin typeface="Times New Roman" pitchFamily="18" charset="0"/>
                <a:ea typeface="Times New Roman" panose="02020603050405020304" pitchFamily="18" charset="0"/>
                <a:cs typeface="Times New Roman" pitchFamily="18" charset="0"/>
              </a:rPr>
              <a:t>т</a:t>
            </a:r>
            <a:r>
              <a:rPr lang="en-US" sz="4800" dirty="0">
                <a:solidFill>
                  <a:srgbClr val="585E70"/>
                </a:solidFill>
                <a:effectLst/>
                <a:latin typeface="Times New Roman" pitchFamily="18" charset="0"/>
                <a:ea typeface="Times New Roman" panose="02020603050405020304" pitchFamily="18" charset="0"/>
                <a:cs typeface="Times New Roman" pitchFamily="18" charset="0"/>
              </a:rPr>
              <a:t>и начин укључивања и обавештавања родитеља.</a:t>
            </a:r>
          </a:p>
          <a:p>
            <a:pPr indent="88900">
              <a:lnSpc>
                <a:spcPct val="115000"/>
              </a:lnSpc>
              <a:spcAft>
                <a:spcPts val="700"/>
              </a:spcAft>
            </a:pPr>
            <a:r>
              <a:rPr lang="en-US" sz="4800" b="1" u="sng" dirty="0" err="1">
                <a:solidFill>
                  <a:srgbClr val="585E70"/>
                </a:solidFill>
                <a:effectLst/>
                <a:latin typeface="Times New Roman" pitchFamily="18" charset="0"/>
                <a:ea typeface="Times New Roman" panose="02020603050405020304" pitchFamily="18" charset="0"/>
                <a:cs typeface="Times New Roman" pitchFamily="18" charset="0"/>
              </a:rPr>
              <a:t>Мере</a:t>
            </a:r>
            <a:r>
              <a:rPr lang="en-US" sz="4800" b="1" u="sng"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b="1" u="sng" dirty="0" err="1">
                <a:solidFill>
                  <a:srgbClr val="585E70"/>
                </a:solidFill>
                <a:effectLst/>
                <a:latin typeface="Times New Roman" pitchFamily="18" charset="0"/>
                <a:ea typeface="Times New Roman" panose="02020603050405020304" pitchFamily="18" charset="0"/>
                <a:cs typeface="Times New Roman" pitchFamily="18" charset="0"/>
              </a:rPr>
              <a:t>које</a:t>
            </a:r>
            <a:r>
              <a:rPr lang="en-US" sz="4800" b="1" u="sng"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b="1" u="sng" dirty="0" err="1">
                <a:solidFill>
                  <a:srgbClr val="585E70"/>
                </a:solidFill>
                <a:effectLst/>
                <a:latin typeface="Times New Roman" pitchFamily="18" charset="0"/>
                <a:ea typeface="Times New Roman" panose="02020603050405020304" pitchFamily="18" charset="0"/>
                <a:cs typeface="Times New Roman" pitchFamily="18" charset="0"/>
              </a:rPr>
              <a:t>ће</a:t>
            </a:r>
            <a:r>
              <a:rPr lang="en-US" sz="4800" b="1" u="sng"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b="1" u="sng" dirty="0" err="1">
                <a:solidFill>
                  <a:srgbClr val="585E70"/>
                </a:solidFill>
                <a:effectLst/>
                <a:latin typeface="Times New Roman" pitchFamily="18" charset="0"/>
                <a:ea typeface="Times New Roman" panose="02020603050405020304" pitchFamily="18" charset="0"/>
                <a:cs typeface="Times New Roman" pitchFamily="18" charset="0"/>
              </a:rPr>
              <a:t>установа</a:t>
            </a:r>
            <a:r>
              <a:rPr lang="en-US" sz="4800" b="1" u="sng"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b="1" u="sng" dirty="0" err="1">
                <a:solidFill>
                  <a:srgbClr val="585E70"/>
                </a:solidFill>
                <a:effectLst/>
                <a:latin typeface="Times New Roman" pitchFamily="18" charset="0"/>
                <a:ea typeface="Times New Roman" panose="02020603050405020304" pitchFamily="18" charset="0"/>
                <a:cs typeface="Times New Roman" pitchFamily="18" charset="0"/>
              </a:rPr>
              <a:t>предузети</a:t>
            </a:r>
            <a:endParaRPr lang="en-US" sz="4800" b="1" dirty="0">
              <a:solidFill>
                <a:srgbClr val="585E70"/>
              </a:solidFill>
              <a:effectLst/>
              <a:latin typeface="Times New Roman" pitchFamily="18" charset="0"/>
              <a:ea typeface="Times New Roman" panose="02020603050405020304" pitchFamily="18" charset="0"/>
              <a:cs typeface="Times New Roman" pitchFamily="18" charset="0"/>
            </a:endParaRPr>
          </a:p>
          <a:p>
            <a:pPr marL="88900" indent="12700" algn="just">
              <a:lnSpc>
                <a:spcPct val="115000"/>
              </a:lnSpc>
              <a:spcAft>
                <a:spcPts val="2700"/>
              </a:spcAft>
              <a:buNone/>
            </a:pP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Потребно</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је</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навести</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које</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ће</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конкретно</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мере</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установа</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предузети</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нпр</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биће</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покренут</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васпитно-дисииплински</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поступак</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биће</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израђени</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опсративни</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планови</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заштите</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за</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учеснике</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кога</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ће</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све</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и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на</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који</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начин</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укључити</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ко</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из</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спољашње</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заштитне</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мреже</a:t>
            </a:r>
            <a:r>
              <a:rPr lang="en-US" sz="4800" dirty="0">
                <a:solidFill>
                  <a:srgbClr val="585E70"/>
                </a:solidFill>
                <a:effectLst/>
                <a:latin typeface="Times New Roman" pitchFamily="18" charset="0"/>
                <a:ea typeface="Times New Roman" panose="02020603050405020304" pitchFamily="18" charset="0"/>
                <a:cs typeface="Times New Roman" pitchFamily="18" charset="0"/>
              </a:rPr>
              <a:t>) и </a:t>
            </a:r>
            <a:r>
              <a:rPr lang="en-US" sz="4800" dirty="0" err="1">
                <a:solidFill>
                  <a:srgbClr val="585E70"/>
                </a:solidFill>
                <a:effectLst/>
                <a:latin typeface="Times New Roman" pitchFamily="18" charset="0"/>
                <a:ea typeface="Times New Roman" panose="02020603050405020304" pitchFamily="18" charset="0"/>
                <a:cs typeface="Times New Roman" pitchFamily="18" charset="0"/>
              </a:rPr>
              <a:t>др</a:t>
            </a:r>
            <a:r>
              <a:rPr lang="en-US" sz="4800" dirty="0">
                <a:solidFill>
                  <a:srgbClr val="585E70"/>
                </a:solidFill>
                <a:effectLst/>
                <a:latin typeface="Times New Roman" pitchFamily="18" charset="0"/>
                <a:ea typeface="Times New Roman" panose="02020603050405020304" pitchFamily="18" charset="0"/>
                <a:cs typeface="Times New Roman" pitchFamily="18" charset="0"/>
              </a:rPr>
              <a:t>.</a:t>
            </a:r>
          </a:p>
          <a:p>
            <a:pPr indent="88900">
              <a:lnSpc>
                <a:spcPct val="115000"/>
              </a:lnSpc>
              <a:spcAft>
                <a:spcPts val="700"/>
              </a:spcAft>
            </a:pPr>
            <a:r>
              <a:rPr lang="en-US" sz="4800" b="1" u="sng" dirty="0">
                <a:solidFill>
                  <a:srgbClr val="585E70"/>
                </a:solidFill>
                <a:effectLst/>
                <a:latin typeface="Times New Roman" pitchFamily="18" charset="0"/>
                <a:ea typeface="Times New Roman" panose="02020603050405020304" pitchFamily="18" charset="0"/>
                <a:cs typeface="Times New Roman" pitchFamily="18" charset="0"/>
              </a:rPr>
              <a:t>Напомена</a:t>
            </a:r>
            <a:r>
              <a:rPr lang="sr-Cyrl-RS" sz="4800" b="1" u="sng" dirty="0">
                <a:solidFill>
                  <a:srgbClr val="585E70"/>
                </a:solidFill>
                <a:latin typeface="Times New Roman" pitchFamily="18" charset="0"/>
                <a:ea typeface="Times New Roman" panose="02020603050405020304" pitchFamily="18" charset="0"/>
                <a:cs typeface="Times New Roman" pitchFamily="18" charset="0"/>
              </a:rPr>
              <a:t> </a:t>
            </a:r>
            <a:r>
              <a:rPr lang="en-US" sz="4800" dirty="0">
                <a:solidFill>
                  <a:srgbClr val="585E70"/>
                </a:solidFill>
                <a:effectLst/>
                <a:latin typeface="Times New Roman" pitchFamily="18" charset="0"/>
                <a:ea typeface="Times New Roman" panose="02020603050405020304" pitchFamily="18" charset="0"/>
                <a:cs typeface="Times New Roman" pitchFamily="18" charset="0"/>
              </a:rPr>
              <a:t>У напомени се наводи све што се сматра од значаја за ситуацију и предузимање мера </a:t>
            </a:r>
            <a:r>
              <a:rPr lang="sr-Cyrl-RS" sz="4800" dirty="0">
                <a:solidFill>
                  <a:srgbClr val="585E70"/>
                </a:solidFill>
                <a:latin typeface="Times New Roman" pitchFamily="18" charset="0"/>
                <a:ea typeface="Times New Roman" panose="02020603050405020304" pitchFamily="18" charset="0"/>
                <a:cs typeface="Times New Roman" pitchFamily="18" charset="0"/>
              </a:rPr>
              <a:t>и </a:t>
            </a:r>
            <a:r>
              <a:rPr lang="en-US" sz="4800" dirty="0">
                <a:solidFill>
                  <a:srgbClr val="585E70"/>
                </a:solidFill>
                <a:effectLst/>
                <a:latin typeface="Times New Roman" pitchFamily="18" charset="0"/>
                <a:ea typeface="Times New Roman" panose="02020603050405020304" pitchFamily="18" charset="0"/>
                <a:cs typeface="Times New Roman" pitchFamily="18" charset="0"/>
              </a:rPr>
              <a:t>на шта је потребно обратити </a:t>
            </a:r>
            <a:r>
              <a:rPr lang="sr-Cyrl-RS" sz="4800" dirty="0">
                <a:solidFill>
                  <a:srgbClr val="585E70"/>
                </a:solidFill>
                <a:effectLst/>
                <a:latin typeface="Times New Roman" pitchFamily="18" charset="0"/>
                <a:ea typeface="Times New Roman" panose="02020603050405020304" pitchFamily="18" charset="0"/>
                <a:cs typeface="Times New Roman" pitchFamily="18" charset="0"/>
              </a:rPr>
              <a:t> </a:t>
            </a:r>
            <a:r>
              <a:rPr lang="en-US" sz="4800" dirty="0">
                <a:solidFill>
                  <a:srgbClr val="585E70"/>
                </a:solidFill>
                <a:effectLst/>
                <a:latin typeface="Times New Roman" pitchFamily="18" charset="0"/>
                <a:ea typeface="Times New Roman" panose="02020603050405020304" pitchFamily="18" charset="0"/>
                <a:cs typeface="Times New Roman" pitchFamily="18" charset="0"/>
              </a:rPr>
              <a:t>пажњу</a:t>
            </a:r>
            <a:r>
              <a:rPr lang="sr-Cyrl-RS" sz="4800" dirty="0">
                <a:solidFill>
                  <a:srgbClr val="585E70"/>
                </a:solidFill>
                <a:effectLst/>
                <a:latin typeface="Times New Roman" pitchFamily="18" charset="0"/>
                <a:ea typeface="Times New Roman" panose="02020603050405020304" pitchFamily="18" charset="0"/>
                <a:cs typeface="Times New Roman" pitchFamily="18" charset="0"/>
              </a:rPr>
              <a:t>.</a:t>
            </a:r>
            <a:endParaRPr lang="en-US" sz="4800" dirty="0">
              <a:solidFill>
                <a:srgbClr val="585E70"/>
              </a:solidFill>
              <a:effectLst/>
              <a:latin typeface="Times New Roman" pitchFamily="18" charset="0"/>
              <a:ea typeface="Times New Roman" panose="02020603050405020304" pitchFamily="18" charset="0"/>
              <a:cs typeface="Times New Roman" pitchFamily="18" charset="0"/>
            </a:endParaRPr>
          </a:p>
          <a:p>
            <a:endParaRPr lang="en-US" dirty="0"/>
          </a:p>
        </p:txBody>
      </p:sp>
    </p:spTree>
    <p:extLst>
      <p:ext uri="{BB962C8B-B14F-4D97-AF65-F5344CB8AC3E}">
        <p14:creationId xmlns:p14="http://schemas.microsoft.com/office/powerpoint/2010/main" val="3530834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ME" sz="2400" b="1" dirty="0">
                <a:solidFill>
                  <a:prstClr val="black"/>
                </a:solidFill>
              </a:rPr>
              <a:t>Правилник о протоколу поступања у установи у одговору на насиље, злостављање и занемаривање („</a:t>
            </a:r>
            <a:r>
              <a:rPr lang="sr-Cyrl-ME" sz="2400" b="1" i="1" dirty="0">
                <a:solidFill>
                  <a:prstClr val="black"/>
                </a:solidFill>
              </a:rPr>
              <a:t>Сл.гласник РС“ </a:t>
            </a:r>
            <a:r>
              <a:rPr lang="sr-Cyrl-ME" sz="2400" b="1" dirty="0">
                <a:solidFill>
                  <a:prstClr val="black"/>
                </a:solidFill>
              </a:rPr>
              <a:t>104/2020)</a:t>
            </a:r>
            <a:endParaRPr lang="en-US" dirty="0"/>
          </a:p>
        </p:txBody>
      </p:sp>
      <p:graphicFrame>
        <p:nvGraphicFramePr>
          <p:cNvPr id="4" name="Content Placeholder 3">
            <a:extLst>
              <a:ext uri="{FF2B5EF4-FFF2-40B4-BE49-F238E27FC236}">
                <a16:creationId xmlns:a16="http://schemas.microsoft.com/office/drawing/2014/main" id="{15AD4BCB-AC4E-4B70-813F-C94723527127}"/>
              </a:ext>
            </a:extLst>
          </p:cNvPr>
          <p:cNvGraphicFramePr>
            <a:graphicFrameLocks noGrp="1"/>
          </p:cNvGraphicFramePr>
          <p:nvPr>
            <p:ph idx="1"/>
            <p:extLst>
              <p:ext uri="{D42A27DB-BD31-4B8C-83A1-F6EECF244321}">
                <p14:modId xmlns:p14="http://schemas.microsoft.com/office/powerpoint/2010/main" val="3634997726"/>
              </p:ext>
            </p:extLst>
          </p:nvPr>
        </p:nvGraphicFramePr>
        <p:xfrm>
          <a:off x="1274494" y="2057952"/>
          <a:ext cx="9337934" cy="3880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227762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3773668" y="889274"/>
            <a:ext cx="4644664" cy="2924418"/>
          </a:xfrm>
          <a:prstGeom prst="rect">
            <a:avLst/>
          </a:prstGeom>
        </p:spPr>
      </p:pic>
      <p:sp>
        <p:nvSpPr>
          <p:cNvPr id="3" name="TextBox 3"/>
          <p:cNvSpPr txBox="1"/>
          <p:nvPr/>
        </p:nvSpPr>
        <p:spPr>
          <a:xfrm>
            <a:off x="1712352" y="4686855"/>
            <a:ext cx="2489001" cy="549509"/>
          </a:xfrm>
          <a:prstGeom prst="rect">
            <a:avLst/>
          </a:prstGeom>
        </p:spPr>
        <p:txBody>
          <a:bodyPr lIns="0" tIns="0" rIns="0" bIns="0" rtlCol="0" anchor="t">
            <a:spAutoFit/>
          </a:bodyPr>
          <a:lstStyle/>
          <a:p>
            <a:pPr algn="ctr" defTabSz="609630">
              <a:lnSpc>
                <a:spcPts val="4673"/>
              </a:lnSpc>
              <a:spcBef>
                <a:spcPct val="0"/>
              </a:spcBef>
            </a:pPr>
            <a:r>
              <a:rPr lang="en-US" sz="3338">
                <a:solidFill>
                  <a:srgbClr val="FFFFFF"/>
                </a:solidFill>
                <a:latin typeface="Open Sans Light Bold"/>
              </a:rPr>
              <a:t>063/610-590</a:t>
            </a:r>
          </a:p>
        </p:txBody>
      </p:sp>
      <p:sp>
        <p:nvSpPr>
          <p:cNvPr id="4" name="TextBox 4"/>
          <p:cNvSpPr txBox="1"/>
          <p:nvPr/>
        </p:nvSpPr>
        <p:spPr>
          <a:xfrm>
            <a:off x="7175435" y="4686855"/>
            <a:ext cx="4519315" cy="549509"/>
          </a:xfrm>
          <a:prstGeom prst="rect">
            <a:avLst/>
          </a:prstGeom>
        </p:spPr>
        <p:txBody>
          <a:bodyPr lIns="0" tIns="0" rIns="0" bIns="0" rtlCol="0" anchor="t">
            <a:spAutoFit/>
          </a:bodyPr>
          <a:lstStyle/>
          <a:p>
            <a:pPr algn="ctr" defTabSz="609630">
              <a:lnSpc>
                <a:spcPts val="4673"/>
              </a:lnSpc>
              <a:spcBef>
                <a:spcPct val="0"/>
              </a:spcBef>
            </a:pPr>
            <a:r>
              <a:rPr lang="en-US" sz="3338">
                <a:solidFill>
                  <a:srgbClr val="FFFEFE"/>
                </a:solidFill>
                <a:latin typeface="Open Sans Light Bold"/>
              </a:rPr>
              <a:t>centar@centarzztlj.rs</a:t>
            </a:r>
          </a:p>
        </p:txBody>
      </p:sp>
      <p:pic>
        <p:nvPicPr>
          <p:cNvPr id="5" name="Picture 5"/>
          <p:cNvPicPr>
            <a:picLocks noChangeAspect="1"/>
          </p:cNvPicPr>
          <p:nvPr/>
        </p:nvPicPr>
        <p:blipFill>
          <a:blip>
            <a:extLst>
              <a:ext uri="{28A0092B-C50C-407E-A947-70E740481C1C}">
                <a14:useLocalDpi xmlns:a14="http://schemas.microsoft.com/office/drawing/2010/main" val="0"/>
              </a:ext>
            </a:extLst>
          </a:blip>
          <a:srcRect/>
          <a:stretch>
            <a:fillRect/>
          </a:stretch>
        </p:blipFill>
        <p:spPr>
          <a:xfrm>
            <a:off x="6096000" y="4649724"/>
            <a:ext cx="779331" cy="612749"/>
          </a:xfrm>
          <a:prstGeom prst="rect">
            <a:avLst/>
          </a:prstGeom>
        </p:spPr>
      </p:pic>
      <p:pic>
        <p:nvPicPr>
          <p:cNvPr id="6" name="Picture 6"/>
          <p:cNvPicPr>
            <a:picLocks noChangeAspect="1"/>
          </p:cNvPicPr>
          <p:nvPr/>
        </p:nvPicPr>
        <p:blipFill>
          <a:blip>
            <a:extLst>
              <a:ext uri="{28A0092B-C50C-407E-A947-70E740481C1C}">
                <a14:useLocalDpi xmlns:a14="http://schemas.microsoft.com/office/drawing/2010/main" val="0"/>
              </a:ext>
            </a:extLst>
          </a:blip>
          <a:srcRect/>
          <a:stretch>
            <a:fillRect/>
          </a:stretch>
        </p:blipFill>
        <p:spPr>
          <a:xfrm>
            <a:off x="432916" y="4649724"/>
            <a:ext cx="719730" cy="719730"/>
          </a:xfrm>
          <a:prstGeom prst="rect">
            <a:avLst/>
          </a:prstGeom>
        </p:spPr>
      </p:pic>
      <p:sp>
        <p:nvSpPr>
          <p:cNvPr id="7" name="TextBox 7"/>
          <p:cNvSpPr txBox="1"/>
          <p:nvPr/>
        </p:nvSpPr>
        <p:spPr>
          <a:xfrm>
            <a:off x="4716114" y="5849467"/>
            <a:ext cx="2759773" cy="549509"/>
          </a:xfrm>
          <a:prstGeom prst="rect">
            <a:avLst/>
          </a:prstGeom>
        </p:spPr>
        <p:txBody>
          <a:bodyPr lIns="0" tIns="0" rIns="0" bIns="0" rtlCol="0" anchor="t">
            <a:spAutoFit/>
          </a:bodyPr>
          <a:lstStyle/>
          <a:p>
            <a:pPr algn="ctr" defTabSz="609630">
              <a:lnSpc>
                <a:spcPts val="4673"/>
              </a:lnSpc>
              <a:spcBef>
                <a:spcPct val="0"/>
              </a:spcBef>
            </a:pPr>
            <a:r>
              <a:rPr lang="en-US" sz="3338">
                <a:solidFill>
                  <a:srgbClr val="FFFEFE"/>
                </a:solidFill>
                <a:latin typeface="Open Sans Light Bold"/>
              </a:rPr>
              <a:t>centarzztlj.rs</a:t>
            </a:r>
          </a:p>
        </p:txBody>
      </p:sp>
      <p:pic>
        <p:nvPicPr>
          <p:cNvPr id="8" name="Picture 8"/>
          <p:cNvPicPr>
            <a:picLocks noChangeAspect="1"/>
          </p:cNvPicPr>
          <p:nvPr/>
        </p:nvPicPr>
        <p:blipFill>
          <a:blip cstate="print">
            <a:extLst>
              <a:ext uri="{28A0092B-C50C-407E-A947-70E740481C1C}">
                <a14:useLocalDpi xmlns:a14="http://schemas.microsoft.com/office/drawing/2010/main" val="0"/>
              </a:ext>
            </a:extLst>
          </a:blip>
          <a:srcRect/>
          <a:stretch>
            <a:fillRect/>
          </a:stretch>
        </p:blipFill>
        <p:spPr>
          <a:xfrm>
            <a:off x="3379204" y="5704023"/>
            <a:ext cx="788929" cy="93635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a:solidFill>
                  <a:schemeClr val="bg1"/>
                </a:solidFill>
              </a:rPr>
              <a:t>ЗАШТО ШКОЛЕ</a:t>
            </a:r>
            <a:r>
              <a:rPr lang="en-US" dirty="0">
                <a:solidFill>
                  <a:schemeClr val="bg1"/>
                </a:solidFill>
              </a:rPr>
              <a:t>?</a:t>
            </a:r>
          </a:p>
        </p:txBody>
      </p:sp>
      <p:sp>
        <p:nvSpPr>
          <p:cNvPr id="3" name="Content Placeholder 2"/>
          <p:cNvSpPr>
            <a:spLocks noGrp="1"/>
          </p:cNvSpPr>
          <p:nvPr>
            <p:ph idx="1"/>
          </p:nvPr>
        </p:nvSpPr>
        <p:spPr>
          <a:solidFill>
            <a:schemeClr val="tx1"/>
          </a:solidFill>
        </p:spPr>
        <p:txBody>
          <a:bodyPr>
            <a:normAutofit fontScale="92500" lnSpcReduction="10000"/>
          </a:bodyPr>
          <a:lstStyle/>
          <a:p>
            <a:pPr>
              <a:buFont typeface="Wingdings" pitchFamily="2" charset="2"/>
              <a:buChar char="Ø"/>
            </a:pPr>
            <a:r>
              <a:rPr lang="sr-Cyrl-RS" dirty="0">
                <a:solidFill>
                  <a:schemeClr val="bg1"/>
                </a:solidFill>
              </a:rPr>
              <a:t>Због свакодневних контаката са ученицима могу међу првима да </a:t>
            </a:r>
            <a:r>
              <a:rPr lang="sr-Cyrl-RS" dirty="0">
                <a:solidFill>
                  <a:srgbClr val="FF0000"/>
                </a:solidFill>
              </a:rPr>
              <a:t>уоче неке од знакова </a:t>
            </a:r>
            <a:r>
              <a:rPr lang="sr-Cyrl-RS" dirty="0">
                <a:solidFill>
                  <a:schemeClr val="bg1"/>
                </a:solidFill>
              </a:rPr>
              <a:t>који указују на повећани ризик за потенцијалну укљученост у неки од облика трговине љуудима.</a:t>
            </a:r>
          </a:p>
          <a:p>
            <a:pPr>
              <a:buFont typeface="Wingdings" pitchFamily="2" charset="2"/>
              <a:buChar char="Ø"/>
            </a:pPr>
            <a:r>
              <a:rPr lang="sr-Cyrl-RS" dirty="0">
                <a:solidFill>
                  <a:schemeClr val="bg1"/>
                </a:solidFill>
              </a:rPr>
              <a:t>Фактори </a:t>
            </a:r>
            <a:r>
              <a:rPr lang="sr-Cyrl-RS" dirty="0">
                <a:solidFill>
                  <a:srgbClr val="C00000"/>
                </a:solidFill>
              </a:rPr>
              <a:t>рањивости</a:t>
            </a:r>
            <a:r>
              <a:rPr lang="sr-Cyrl-RS" dirty="0">
                <a:solidFill>
                  <a:schemeClr val="bg1"/>
                </a:solidFill>
              </a:rPr>
              <a:t> представљају факторе ризика који касније могу да доведу до уласка у ланац експлоатације.</a:t>
            </a:r>
          </a:p>
          <a:p>
            <a:pPr>
              <a:buFont typeface="Wingdings" pitchFamily="2" charset="2"/>
              <a:buChar char="Ø"/>
            </a:pPr>
            <a:r>
              <a:rPr lang="sr-Cyrl-RS" dirty="0">
                <a:solidFill>
                  <a:schemeClr val="bg1"/>
                </a:solidFill>
              </a:rPr>
              <a:t>Када се препознају , потребно је да се </a:t>
            </a:r>
            <a:r>
              <a:rPr lang="sr-Cyrl-RS" dirty="0">
                <a:solidFill>
                  <a:srgbClr val="C00000"/>
                </a:solidFill>
              </a:rPr>
              <a:t>реагује </a:t>
            </a:r>
            <a:r>
              <a:rPr lang="sr-Cyrl-RS" dirty="0">
                <a:solidFill>
                  <a:schemeClr val="bg1"/>
                </a:solidFill>
              </a:rPr>
              <a:t>у оквиру установе у складу са процедурама прописаним  Правилником о протоколу поступања у установи у одговру на насиље, злостављање и занемаривање.</a:t>
            </a:r>
            <a:endParaRPr lang="sr-Cyrl-RS" dirty="0">
              <a:solidFill>
                <a:srgbClr val="FF0000"/>
              </a:solidFill>
            </a:endParaRPr>
          </a:p>
          <a:p>
            <a:pPr>
              <a:buFont typeface="Wingdings" pitchFamily="2" charset="2"/>
              <a:buChar char="Ø"/>
            </a:pPr>
            <a:endParaRPr lang="en-US" dirty="0">
              <a:solidFill>
                <a:srgbClr val="FF0000"/>
              </a:solidFill>
            </a:endParaRPr>
          </a:p>
        </p:txBody>
      </p:sp>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otalTime>451</TotalTime>
  <Words>3643</Words>
  <Application>Microsoft Office PowerPoint</Application>
  <PresentationFormat>Widescreen</PresentationFormat>
  <Paragraphs>172</Paragraphs>
  <Slides>30</Slides>
  <Notes>0</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30</vt:i4>
      </vt:variant>
    </vt:vector>
  </HeadingPairs>
  <TitlesOfParts>
    <vt:vector size="42" baseType="lpstr">
      <vt:lpstr>Arial</vt:lpstr>
      <vt:lpstr>Calibri</vt:lpstr>
      <vt:lpstr>Calibri Light</vt:lpstr>
      <vt:lpstr>Courier New</vt:lpstr>
      <vt:lpstr>Open Sans Light Bold</vt:lpstr>
      <vt:lpstr>Times New Roman</vt:lpstr>
      <vt:lpstr>Tw Cen MT</vt:lpstr>
      <vt:lpstr>Verdana</vt:lpstr>
      <vt:lpstr>Wingdings</vt:lpstr>
      <vt:lpstr>YahooSans</vt:lpstr>
      <vt:lpstr>1_Office Theme</vt:lpstr>
      <vt:lpstr>Circuit</vt:lpstr>
      <vt:lpstr>ПРЕВЕНЦИЈА  И  БОРБА  ПРОТИВ  ТРГОВИНЕ  ЉУДИМА</vt:lpstr>
      <vt:lpstr>        „Примена индикатора за прелиминарну идентификацију ученика који су потенцијалне жртве трговине људима„      „Превенција и борба против трговине људима у Србији“ „Horizontal Facility за Западни Балкан и Турску“, фаза 2  </vt:lpstr>
      <vt:lpstr>Правилник о протоколу поступања у установи у одговору на насиље, злостављање и занемаривање („Сл.гласник РС“ 104/2020)</vt:lpstr>
      <vt:lpstr>Редослед поступања у интервенцији</vt:lpstr>
      <vt:lpstr>Извештавање установе о сиTуаЦији насиља/дискрИмИнацИје/ризичним ситуацијама </vt:lpstr>
      <vt:lpstr>PowerPoint Presentation</vt:lpstr>
      <vt:lpstr>Правилник о протоколу поступања у установи у одговору на насиље, злостављање и занемаривање („Сл.гласник РС“ 104/2020)</vt:lpstr>
      <vt:lpstr>PowerPoint Presentation</vt:lpstr>
      <vt:lpstr>ЗАШТО ШКОЛЕ?</vt:lpstr>
      <vt:lpstr>Праћење фактора рањивости:</vt:lpstr>
      <vt:lpstr>Механизми деловања-интервеција</vt:lpstr>
      <vt:lpstr>ПОСТУПАЊЕ УСТАНОВЕ У СИТУАЦИЈАМА СУМЊЕ ИЛИ САЗНАЊА</vt:lpstr>
      <vt:lpstr>Индикатори за прелиминарну идентификациј жртава трговине људима за систем образовања</vt:lpstr>
      <vt:lpstr>Листа индикатора за прелиминарну идентификацију жртава трговине људима - образовање</vt:lpstr>
      <vt:lpstr> Интензитет и области: </vt:lpstr>
      <vt:lpstr>Смернице за примену листе индикатора и даље поступање установа:</vt:lpstr>
      <vt:lpstr>Улога установа у процес идентификовања  жртава трговине људима:</vt:lpstr>
      <vt:lpstr>Основне обавезе установа у заштити ученика од трговине људима су да:</vt:lpstr>
      <vt:lpstr>Приликом реализације превентивних активности важно је обухватити следеће теме:</vt:lpstr>
      <vt:lpstr>Школа приликом реализације превентивних активности може самостално или у сарадњи са партнерима да:</vt:lpstr>
      <vt:lpstr>PowerPoint Presentation</vt:lpstr>
      <vt:lpstr>PowerPoint Presentation</vt:lpstr>
      <vt:lpstr>PowerPoint Presentation</vt:lpstr>
      <vt:lpstr>PowerPoint Presentation</vt:lpstr>
      <vt:lpstr>Ревидирана листа индикатора (2021.) - „Листа индикатора за прелиминарну идентификацију ученика који су потенцијалне жртве трговине људима“</vt:lpstr>
      <vt:lpstr>   „Водич за примену ревидираних индикатора за прелиминарну идентификацију ученика који су потенцијалне жртве трговине људима“ </vt:lpstr>
      <vt:lpstr>Приручник за образовни систем заштита ученика од трговине људима</vt:lpstr>
      <vt:lpstr>Национална платформа „Чувам те“ за превенцију насиља које укључује децу</vt:lpstr>
      <vt:lpstr>Значајни ресурси:</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ПРЕВЕНЦИЈА  И  БОРБА  ПРОТИВ  ТРГОВИНЕ  ЉУДИМА</dc:title>
  <dc:creator>Windows 11</dc:creator>
  <cp:lastModifiedBy>Windows 11</cp:lastModifiedBy>
  <cp:revision>32</cp:revision>
  <dcterms:created xsi:type="dcterms:W3CDTF">2022-06-24T09:14:55Z</dcterms:created>
  <dcterms:modified xsi:type="dcterms:W3CDTF">2022-09-04T21:56:12Z</dcterms:modified>
</cp:coreProperties>
</file>